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6"/>
  </p:notesMasterIdLst>
  <p:handoutMasterIdLst>
    <p:handoutMasterId r:id="rId87"/>
  </p:handoutMasterIdLst>
  <p:sldIdLst>
    <p:sldId id="556" r:id="rId65"/>
    <p:sldId id="542" r:id="rId66"/>
    <p:sldId id="562" r:id="rId67"/>
    <p:sldId id="563" r:id="rId68"/>
    <p:sldId id="544" r:id="rId69"/>
    <p:sldId id="545" r:id="rId70"/>
    <p:sldId id="564" r:id="rId71"/>
    <p:sldId id="546" r:id="rId72"/>
    <p:sldId id="566" r:id="rId73"/>
    <p:sldId id="547" r:id="rId74"/>
    <p:sldId id="548" r:id="rId75"/>
    <p:sldId id="560" r:id="rId76"/>
    <p:sldId id="549" r:id="rId77"/>
    <p:sldId id="550" r:id="rId78"/>
    <p:sldId id="567" r:id="rId79"/>
    <p:sldId id="552" r:id="rId80"/>
    <p:sldId id="569" r:id="rId81"/>
    <p:sldId id="568" r:id="rId82"/>
    <p:sldId id="565" r:id="rId83"/>
    <p:sldId id="551" r:id="rId84"/>
    <p:sldId id="555" r:id="rId85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5938" y="2968627"/>
            <a:ext cx="9085262" cy="1620839"/>
          </a:xfrm>
        </p:spPr>
        <p:txBody>
          <a:bodyPr/>
          <a:lstStyle/>
          <a:p>
            <a:r>
              <a:rPr lang="fi-FI" dirty="0"/>
              <a:t>Lihanaudat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17625" y="4210056"/>
            <a:ext cx="7481888" cy="1931987"/>
          </a:xfrm>
        </p:spPr>
        <p:txBody>
          <a:bodyPr/>
          <a:lstStyle/>
          <a:p>
            <a:r>
              <a:rPr lang="fi-FI" dirty="0"/>
              <a:t>Liha- ja lypsyrotuiset</a:t>
            </a:r>
          </a:p>
        </p:txBody>
      </p:sp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Ruokinta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Suurin osa ravinnosta säilörehusta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Teolliset rehut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Vettä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Päivässä 60-120l / eläin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3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Säilörehu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</a:rPr>
              <a:t>Pieneksi silputtua heinää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</a:rPr>
              <a:t>Jaetaan ruokintapöydälle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</a:rPr>
              <a:t>Säilörehun korjuuketju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Niitto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Karhotus</a:t>
            </a:r>
            <a:endParaRPr lang="fi-FI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Noukinvaunu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/tarkkuussilppuri/paali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Säilöminen siiloon tai aumaan (paalit pellolle)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39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343025"/>
            <a:ext cx="1065847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01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Rehunteosta sanastoa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Niittokone</a:t>
            </a:r>
            <a:r>
              <a:rPr lang="fi-FI" sz="2800" dirty="0">
                <a:solidFill>
                  <a:prstClr val="black"/>
                </a:solidFill>
              </a:rPr>
              <a:t> kaataa heinän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Karhottimella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 </a:t>
            </a:r>
            <a:r>
              <a:rPr lang="fi-FI" sz="2800" dirty="0">
                <a:solidFill>
                  <a:prstClr val="black"/>
                </a:solidFill>
              </a:rPr>
              <a:t>voidaan heittää useampi karho yhteen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</a:rPr>
              <a:t>Karhot kerätään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paalaimella</a:t>
            </a:r>
            <a:r>
              <a:rPr lang="fi-FI" sz="2800" dirty="0">
                <a:solidFill>
                  <a:prstClr val="black"/>
                </a:solidFill>
              </a:rPr>
              <a:t>/</a:t>
            </a: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noukinvaunulla</a:t>
            </a:r>
            <a:r>
              <a:rPr lang="fi-FI" sz="2800" dirty="0">
                <a:solidFill>
                  <a:prstClr val="black"/>
                </a:solidFill>
              </a:rPr>
              <a:t>/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tarkkuussilppurilla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Paalit</a:t>
            </a:r>
            <a:r>
              <a:rPr lang="fi-FI" sz="2800" dirty="0">
                <a:solidFill>
                  <a:prstClr val="black"/>
                </a:solidFill>
              </a:rPr>
              <a:t> jäävät pellolle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</a:rPr>
              <a:t>Irtotavarana kerätty rehu kuljetetaan kärryillä säilöön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aumaan</a:t>
            </a:r>
            <a:r>
              <a:rPr lang="fi-FI" sz="2800" dirty="0">
                <a:solidFill>
                  <a:prstClr val="black"/>
                </a:solidFill>
              </a:rPr>
              <a:t> tai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siiloon</a:t>
            </a:r>
          </a:p>
          <a:p>
            <a:pPr marL="596900" lvl="1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09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Muu ravinto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Viljaa</a:t>
            </a:r>
          </a:p>
          <a:p>
            <a:pPr marL="914400" lvl="1" indent="-3429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Ohra ja kaura, jonkin verran vehnää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Hiven- ja kivennäisaineet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19" y="3871912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Muista!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161935" y="2438401"/>
            <a:ext cx="4483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Älä koskaan </a:t>
            </a:r>
            <a:r>
              <a:rPr lang="fi-FI" sz="2800" dirty="0"/>
              <a:t>heitä tölkkejä luontoon, sillä ne voivat joutua pellolle ja siitä eläinten ruokaan.</a:t>
            </a:r>
          </a:p>
          <a:p>
            <a:r>
              <a:rPr lang="fi-FI" sz="2800" dirty="0"/>
              <a:t>Tölkin palaset vahingoittavat eläimiä!</a:t>
            </a:r>
          </a:p>
          <a:p>
            <a:endParaRPr lang="fi-FI" sz="2800" dirty="0"/>
          </a:p>
          <a:p>
            <a:r>
              <a:rPr lang="fi-FI" sz="2800" dirty="0"/>
              <a:t>Ei siis roskata luontoa!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2" y="2153264"/>
            <a:ext cx="4241872" cy="4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Naudoista saadaan lihaa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Suurin osa lihasta saadaan lypsyrotuisista eläimistä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Teurasauto hakee eläimet suoraan tilalta sovittuna päivänä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Naudalla tulee olla korvamerkki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Eläimet viedään teurastamolle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Eläin tainnutetaan, jonka jälkeen veret lasketaan ulos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Naudat nyljetään, eli poistetaan karvat ja nahan uloin kerros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Tämän jälkeen liha leikataan erilaisiksi paloiksi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87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Tuotteita naudasta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57187" y="3377741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Palaliha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086" y="1417526"/>
            <a:ext cx="2926080" cy="195072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889086" y="3377741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Jauheliha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4174" y="650078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Pihvit </a:t>
            </a:r>
          </a:p>
        </p:txBody>
      </p:sp>
      <p:pic>
        <p:nvPicPr>
          <p:cNvPr id="2050" name="Picture 2" descr="ravintola ruokalaji ruoka ruoanlaitto gourmet liha keittiÃ¶ naudanliha pihvi ainekset hirvenliha punainen liha rib eye pihvi paahtopaisti elÃ¤inlÃ¤hde elintarvikkeet kobe âânaudanlihaa ulkofileetÃ¤ lammasta ja lampaanlih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" y="3984805"/>
            <a:ext cx="3417996" cy="22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naudanlih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74" y="1415621"/>
            <a:ext cx="3905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0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70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8" y="381740"/>
            <a:ext cx="9790545" cy="55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/>
          <p:cNvSpPr txBox="1"/>
          <p:nvPr/>
        </p:nvSpPr>
        <p:spPr>
          <a:xfrm>
            <a:off x="849745" y="6243782"/>
            <a:ext cx="795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Suomalaisia suurempia lihataloja ovat muun muassa Atria, Snellman ja HK </a:t>
            </a:r>
            <a:r>
              <a:rPr lang="fi-FI" dirty="0" err="1"/>
              <a:t>Scan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2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96913" y="1466848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06438" y="2268537"/>
            <a:ext cx="74469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b="1" dirty="0"/>
              <a:t>Lehmä </a:t>
            </a:r>
            <a:r>
              <a:rPr lang="fi-FI" dirty="0"/>
              <a:t>= aikuinen naaras</a:t>
            </a:r>
          </a:p>
          <a:p>
            <a:pPr>
              <a:lnSpc>
                <a:spcPct val="150000"/>
              </a:lnSpc>
            </a:pPr>
            <a:r>
              <a:rPr lang="fi-FI" b="1" dirty="0"/>
              <a:t>Sonni</a:t>
            </a:r>
            <a:r>
              <a:rPr lang="fi-FI" dirty="0"/>
              <a:t> = aikuinen uros</a:t>
            </a:r>
          </a:p>
          <a:p>
            <a:pPr>
              <a:lnSpc>
                <a:spcPct val="150000"/>
              </a:lnSpc>
            </a:pPr>
            <a:r>
              <a:rPr lang="fi-FI" b="1" dirty="0"/>
              <a:t>Vasikka</a:t>
            </a:r>
            <a:r>
              <a:rPr lang="fi-FI" dirty="0"/>
              <a:t> = lehmän poikanen</a:t>
            </a:r>
          </a:p>
          <a:p>
            <a:pPr>
              <a:lnSpc>
                <a:spcPct val="150000"/>
              </a:lnSpc>
            </a:pPr>
            <a:r>
              <a:rPr lang="fi-FI" b="1" dirty="0"/>
              <a:t>Hieho </a:t>
            </a:r>
            <a:r>
              <a:rPr lang="fi-FI" dirty="0"/>
              <a:t>= poikimaton nuori naaras (teuraspaino yli 130kg)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Mulli</a:t>
            </a:r>
            <a:r>
              <a:rPr lang="fi-FI" dirty="0"/>
              <a:t> = nuori uros (teuraspaino 80-129kg)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Emolehmiä/sonneja/hiehoja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7164" y="6733309"/>
            <a:ext cx="787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Kuvassa oleva sonni painaa n. 900kg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1" y="111414"/>
            <a:ext cx="9525000" cy="630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5" y="73891"/>
            <a:ext cx="9553575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88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73379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Lypsyrodut lihantuotannossa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838174"/>
            <a:ext cx="841533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Maitotilalla syntyneet sonnivasikat lihantuotantoon erikoistuneille tiloille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N. 2vk ikäisenä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Kasvatetaan noin 1,5 vuoden ikäisiksi ennen teurastamolle myymistä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695159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Liharodut lihantuotannossa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739422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Emolehmät poikivat keväällä</a:t>
            </a:r>
          </a:p>
          <a:p>
            <a:pPr marL="914400" lvl="1" indent="-317500" defTabSz="6858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</a:rPr>
              <a:t>Emolehmät voidaan keinosiementää tai laumassa sonni</a:t>
            </a:r>
          </a:p>
          <a:p>
            <a:pPr marL="457200" lvl="0" indent="-342900" algn="l" defTabSz="6858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Emoja ei lypsetä, vaan ne imettävät vasikoita kesän</a:t>
            </a:r>
          </a:p>
          <a:p>
            <a:pPr marL="457200" lvl="0" indent="-342900" algn="l" defTabSz="6858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Syksyllä vasikat vieroitetaan</a:t>
            </a:r>
          </a:p>
          <a:p>
            <a:pPr marL="457200" lvl="0" indent="-342900" algn="l" defTabSz="6858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Lihasonnit ja –hiehot voidaan kasvattaa samalla tilalla tai myydä loppukasvattamoon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63" y="163802"/>
            <a:ext cx="9510207" cy="630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89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Eläinten hoito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5284787" cy="387350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Eläimet asuvat navetassa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dirty="0">
                <a:solidFill>
                  <a:prstClr val="black"/>
                </a:solidFill>
              </a:rPr>
              <a:t>Saman ikäiset ryhmittäin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dirty="0">
                <a:solidFill>
                  <a:prstClr val="black"/>
                </a:solidFill>
              </a:rPr>
              <a:t>Kesäaikaan yleensä emolehmät ja vasikat laitumella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Ruokinta vaikuttaa eläinten kasvunopeuteen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dirty="0">
                <a:solidFill>
                  <a:prstClr val="black"/>
                </a:solidFill>
              </a:rPr>
              <a:t>Tärkeintä ravintoa säilörehu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dirty="0">
                <a:solidFill>
                  <a:prstClr val="black"/>
                </a:solidFill>
              </a:rPr>
              <a:t>Lisäksi viljaa sekä teollisia rehuja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9" y="664964"/>
            <a:ext cx="8136731" cy="610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ruutu 3"/>
          <p:cNvSpPr txBox="1"/>
          <p:nvPr/>
        </p:nvSpPr>
        <p:spPr>
          <a:xfrm>
            <a:off x="876300" y="68675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Lihakarjaa metsälaitumella</a:t>
            </a:r>
          </a:p>
        </p:txBody>
      </p:sp>
    </p:spTree>
    <p:extLst>
      <p:ext uri="{BB962C8B-B14F-4D97-AF65-F5344CB8AC3E}">
        <p14:creationId xmlns:p14="http://schemas.microsoft.com/office/powerpoint/2010/main" val="3940454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363</Words>
  <Application>Microsoft Office PowerPoint</Application>
  <PresentationFormat>Mukautettu</PresentationFormat>
  <Paragraphs>82</Paragraphs>
  <Slides>21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94" baseType="lpstr">
      <vt:lpstr>MS PGothic</vt:lpstr>
      <vt:lpstr>MS PGothic</vt:lpstr>
      <vt:lpstr>Arial</vt:lpstr>
      <vt:lpstr>Calibri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Lihanaudat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Muista!</vt:lpstr>
      <vt:lpstr>PowerPoint-esitys</vt:lpstr>
      <vt:lpstr>Tuotteita naudasta</vt:lpstr>
      <vt:lpstr>Maatalous työllistää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329</cp:revision>
  <cp:lastPrinted>2013-02-11T05:27:20Z</cp:lastPrinted>
  <dcterms:created xsi:type="dcterms:W3CDTF">2012-03-21T10:20:29Z</dcterms:created>
  <dcterms:modified xsi:type="dcterms:W3CDTF">2018-10-31T13:50:58Z</dcterms:modified>
</cp:coreProperties>
</file>