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80"/>
  </p:notesMasterIdLst>
  <p:handoutMasterIdLst>
    <p:handoutMasterId r:id="rId81"/>
  </p:handoutMasterIdLst>
  <p:sldIdLst>
    <p:sldId id="556" r:id="rId65"/>
    <p:sldId id="542" r:id="rId66"/>
    <p:sldId id="562" r:id="rId67"/>
    <p:sldId id="543" r:id="rId68"/>
    <p:sldId id="544" r:id="rId69"/>
    <p:sldId id="568" r:id="rId70"/>
    <p:sldId id="545" r:id="rId71"/>
    <p:sldId id="564" r:id="rId72"/>
    <p:sldId id="567" r:id="rId73"/>
    <p:sldId id="546" r:id="rId74"/>
    <p:sldId id="566" r:id="rId75"/>
    <p:sldId id="569" r:id="rId76"/>
    <p:sldId id="570" r:id="rId77"/>
    <p:sldId id="551" r:id="rId78"/>
    <p:sldId id="555" r:id="rId79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1094" y="53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Katariina Latva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Katariina Latva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sldNum="0" hdr="0" ftr="0" dt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sldNum="0"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sldNum="0" hdr="0" ft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sldNum="0" hdr="0" ftr="0" dt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sldNum="0"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sldNum="0" hdr="0" ftr="0" dt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sldNum="0" hdr="0" ftr="0" dt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sldNum="0" hdr="0" ftr="0" dt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sldNum="0"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3128682"/>
            <a:ext cx="9085262" cy="1237130"/>
          </a:xfrm>
        </p:spPr>
        <p:txBody>
          <a:bodyPr/>
          <a:lstStyle/>
          <a:p>
            <a:r>
              <a:rPr lang="fi-FI" sz="7200" dirty="0"/>
              <a:t>Broilerit ja kanat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20" y="4222937"/>
            <a:ext cx="2155158" cy="31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706438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Rehut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3336738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Teollisia rehuja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Sis. viljaa, valkuaisrehuja, kivennäisaineita ja vitamiineja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49" y="3735388"/>
            <a:ext cx="4558507" cy="30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464801" y="1669324"/>
            <a:ext cx="7122775" cy="1119049"/>
          </a:xfrm>
        </p:spPr>
        <p:txBody>
          <a:bodyPr/>
          <a:lstStyle/>
          <a:p>
            <a:r>
              <a:rPr lang="fi-FI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Kananmunia saatavilla mm.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42939" y="3044965"/>
            <a:ext cx="71294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Kananmunia saatavana sellaisenaan, mutta tuotekehittelyn tuotoksena myös myynnissä mm.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Eroteltuja valkuaisia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Yksittäin pakattuja munia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Munamassaa</a:t>
            </a:r>
          </a:p>
          <a:p>
            <a:pPr lvl="1" indent="0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627" y="4078605"/>
            <a:ext cx="4885849" cy="22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0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Broilerista saadaan mm: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800100" y="6443663"/>
            <a:ext cx="727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http://www.lihatiedotus.fi/lihasta-ruuaksi/lihan-valinta-ja-ostaminen/broileri.html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6" y="1563689"/>
            <a:ext cx="6949281" cy="44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0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060539"/>
              </p:ext>
            </p:extLst>
          </p:nvPr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29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Esim.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Kanoja/broilereita on 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15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5190767"/>
            <a:ext cx="1646637" cy="11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noProof="1">
                <a:solidFill>
                  <a:srgbClr val="0092D2"/>
                </a:solidFill>
              </a:rPr>
              <a:t>Sanastoa</a:t>
            </a:r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8813800" cy="4222750"/>
          </a:xfrm>
          <a:prstGeom prst="rect">
            <a:avLst/>
          </a:prstGeom>
        </p:spPr>
        <p:txBody>
          <a:bodyPr lIns="100932" tIns="50437" rIns="100932" bIns="50437">
            <a:normAutofit fontScale="62500" lnSpcReduction="2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Nokka</a:t>
            </a:r>
            <a:r>
              <a:rPr lang="fi-FI" sz="3200" dirty="0">
                <a:solidFill>
                  <a:schemeClr val="dk1"/>
                </a:solidFill>
              </a:rPr>
              <a:t> = linnun nenä ja suu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Heltta</a:t>
            </a:r>
            <a:r>
              <a:rPr lang="fi-FI" sz="3200" dirty="0">
                <a:solidFill>
                  <a:schemeClr val="dk1"/>
                </a:solidFill>
              </a:rPr>
              <a:t> = linnun ihoa kaulan alla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Broileri</a:t>
            </a:r>
            <a:r>
              <a:rPr lang="fi-FI" sz="3200" dirty="0">
                <a:solidFill>
                  <a:schemeClr val="dk1"/>
                </a:solidFill>
              </a:rPr>
              <a:t> = tuottaa lihaa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Kana</a:t>
            </a:r>
            <a:r>
              <a:rPr lang="fi-FI" sz="3200" dirty="0">
                <a:solidFill>
                  <a:schemeClr val="dk1"/>
                </a:solidFill>
              </a:rPr>
              <a:t> = tuottaa munia ja lihaa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Jalostuskanala </a:t>
            </a:r>
            <a:r>
              <a:rPr lang="fi-FI" sz="3200" dirty="0">
                <a:solidFill>
                  <a:schemeClr val="dk1"/>
                </a:solidFill>
              </a:rPr>
              <a:t>= kasvatetaan jalostuseläimiä, vain ulkomailla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Maahantuontikanala</a:t>
            </a:r>
            <a:r>
              <a:rPr lang="fi-FI" sz="3200" dirty="0">
                <a:solidFill>
                  <a:schemeClr val="dk1"/>
                </a:solidFill>
              </a:rPr>
              <a:t> = Ulkomailta jalostuskanaloista tuodaan eläimet tautivaaran vuoksi erilleen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Siitoskanala</a:t>
            </a:r>
            <a:r>
              <a:rPr lang="fi-FI" sz="3200" dirty="0">
                <a:solidFill>
                  <a:schemeClr val="dk1"/>
                </a:solidFill>
              </a:rPr>
              <a:t> = Munintakanojen vanhemmat hankitaan jalostus- ja maahantuontikanaloista, munat siirtyvät täältä hautomoon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Kasvatuskanala</a:t>
            </a:r>
            <a:r>
              <a:rPr lang="fi-FI" sz="3200" dirty="0">
                <a:solidFill>
                  <a:schemeClr val="dk1"/>
                </a:solidFill>
              </a:rPr>
              <a:t> = Kuoriutuneiden untuvikkojen kasvatuspaikka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Munintakanala</a:t>
            </a:r>
            <a:r>
              <a:rPr lang="fi-FI" sz="3200" dirty="0">
                <a:solidFill>
                  <a:schemeClr val="dk1"/>
                </a:solidFill>
              </a:rPr>
              <a:t> = Munat lähtevät myyntiin, tyyppeinä virikehäkki-, lattia- ja luomukanalat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Broilerikanala</a:t>
            </a:r>
            <a:r>
              <a:rPr lang="fi-FI" sz="3200" dirty="0">
                <a:solidFill>
                  <a:schemeClr val="dk1"/>
                </a:solidFill>
              </a:rPr>
              <a:t> = Broilerien kasvatuspaikka</a:t>
            </a:r>
            <a:endParaRPr lang="fi-FI" sz="3200" dirty="0"/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80502" y="2844333"/>
            <a:ext cx="5773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Kanat yleistyneet Suomessa 1900-luvun alussa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Ensimmäiset erikoistuneet kanalat ja broilerikasvattamot 1960-luvulla</a:t>
            </a:r>
          </a:p>
          <a:p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066800" y="1401796"/>
            <a:ext cx="252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Yleistä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05" y="3419475"/>
            <a:ext cx="3871913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Broilerit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65163" y="2508251"/>
            <a:ext cx="7707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Lihantuotanto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Sopimustuotanto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N. 190 tilaa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Emokanaloista hautomoihin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Kehittyy 3vk untuvikoksi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Hautomoista kasvattamoihin n. vuorokauden ikäisinä (40 g painoisina)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Kasvattamoista teurastamolle n. 5vk ikäisinä (n. 1,8kg painavina)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Halli pestään ja desinfioidaan huolellisesti kasvatuserien välissä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50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73379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Kasvattamot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28637" y="2838174"/>
            <a:ext cx="9634538" cy="3678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Linnut vapaina turve- tai kutterialustalla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Yhdellä neliöllä on noin 20 yksilöä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Keskimäärin kasvattamoissa on noin 40 000 lintua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Olosuhteet ovat tarkasti säädeltyjä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Vettä ja rehua jatkuvasti saatavilla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Lämpöä, kosteutta ja valoisuutta säädetään tarkasti iän mukaan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Tipujen tullessa lämpötila yli 30’c</a:t>
            </a:r>
          </a:p>
          <a:p>
            <a:pPr marL="457200" lvl="0" indent="-3429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00" y="895944"/>
            <a:ext cx="2341562" cy="38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766763" y="6443723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Broilerin tipuja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0" y="385234"/>
            <a:ext cx="8830469" cy="58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561975" y="1552791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Rehu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739422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Yksi lintu syö elämänsä aikana n. 4 kg rehua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200" dirty="0"/>
              <a:t>Energiaa, valkuaista, kivennäisiä, vitamiineja ja hivenaineita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200" dirty="0"/>
              <a:t>Sis. yleensä vehnää ja kauraa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sz="2200" dirty="0"/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Ravinnon tarve muuttuu iän mukaan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200" dirty="0"/>
              <a:t>3-4 erilaista </a:t>
            </a:r>
            <a:r>
              <a:rPr lang="fi-FI" sz="2200" dirty="0" err="1"/>
              <a:t>täsmärehuseosta</a:t>
            </a:r>
            <a:r>
              <a:rPr lang="fi-FI" sz="2200" dirty="0"/>
              <a:t> kasvatusaikana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200" dirty="0"/>
              <a:t>Alussa eniten valkuaista, loppua kohti energian määrä kasvaa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17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86871" y="2563906"/>
            <a:ext cx="1047915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Kanat tuottavat munia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Muninta alkaa n. 18 viikon iässä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Yksi kana tuottaa n 20 kg munia 14 kk:n munintakauden aikana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Virikehäkkikanala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Suuria häkkejä, joissa mm. orsi, munintapesä, kuopsutusalue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13 lintua saa olla neliömetrillä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Lattiakanala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Linnut liikkuvat vapaana lattialla, nokkivat, kuoputtavat ja kylpevät pehkussa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Muninta pesiin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n. 7 lintua neliömetrillä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Luomukanaloita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Lattiakanaloita sis. pesät, orret, ikkunat ja ulkotarha (huom. lintuinfluenssa rajoitus)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Luomurehu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6 lintua neliömetrillä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28649" y="1428750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Kanat</a:t>
            </a:r>
          </a:p>
        </p:txBody>
      </p:sp>
    </p:spTree>
    <p:extLst>
      <p:ext uri="{BB962C8B-B14F-4D97-AF65-F5344CB8AC3E}">
        <p14:creationId xmlns:p14="http://schemas.microsoft.com/office/powerpoint/2010/main" val="235489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75" y="685799"/>
            <a:ext cx="9278725" cy="521464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65375" y="6115050"/>
            <a:ext cx="4063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Kivimäen maatilan munivia kanoja</a:t>
            </a:r>
          </a:p>
        </p:txBody>
      </p:sp>
    </p:spTree>
    <p:extLst>
      <p:ext uri="{BB962C8B-B14F-4D97-AF65-F5344CB8AC3E}">
        <p14:creationId xmlns:p14="http://schemas.microsoft.com/office/powerpoint/2010/main" val="3331482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442</Words>
  <Application>Microsoft Office PowerPoint</Application>
  <PresentationFormat>Mukautettu</PresentationFormat>
  <Paragraphs>80</Paragraphs>
  <Slides>15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87" baseType="lpstr">
      <vt:lpstr>ＭＳ Ｐゴシック</vt:lpstr>
      <vt:lpstr>ＭＳ Ｐゴシック</vt:lpstr>
      <vt:lpstr>Arial</vt:lpstr>
      <vt:lpstr>Calibri</vt:lpstr>
      <vt:lpstr>Lucida Grande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Acrobat Document</vt:lpstr>
      <vt:lpstr>Broilerit ja kanat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Kananmunia saatavilla mm.</vt:lpstr>
      <vt:lpstr>Broilerista saadaan mm:</vt:lpstr>
      <vt:lpstr>Maatalous työllistää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Sironen Katariina</cp:lastModifiedBy>
  <cp:revision>348</cp:revision>
  <cp:lastPrinted>2013-02-11T05:27:20Z</cp:lastPrinted>
  <dcterms:created xsi:type="dcterms:W3CDTF">2012-03-21T10:20:29Z</dcterms:created>
  <dcterms:modified xsi:type="dcterms:W3CDTF">2018-10-31T13:40:18Z</dcterms:modified>
</cp:coreProperties>
</file>