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86" r:id="rId4"/>
    <p:sldId id="295" r:id="rId5"/>
    <p:sldId id="328" r:id="rId6"/>
    <p:sldId id="296" r:id="rId7"/>
    <p:sldId id="306" r:id="rId8"/>
    <p:sldId id="297" r:id="rId9"/>
    <p:sldId id="298" r:id="rId10"/>
    <p:sldId id="299" r:id="rId11"/>
    <p:sldId id="300" r:id="rId12"/>
    <p:sldId id="301" r:id="rId13"/>
    <p:sldId id="316" r:id="rId14"/>
    <p:sldId id="307" r:id="rId15"/>
    <p:sldId id="308" r:id="rId16"/>
    <p:sldId id="309" r:id="rId17"/>
    <p:sldId id="329" r:id="rId18"/>
    <p:sldId id="310" r:id="rId19"/>
    <p:sldId id="339" r:id="rId20"/>
    <p:sldId id="311" r:id="rId21"/>
    <p:sldId id="303" r:id="rId22"/>
    <p:sldId id="338" r:id="rId23"/>
    <p:sldId id="317" r:id="rId24"/>
    <p:sldId id="304" r:id="rId25"/>
    <p:sldId id="305" r:id="rId26"/>
    <p:sldId id="312" r:id="rId27"/>
    <p:sldId id="313" r:id="rId28"/>
    <p:sldId id="340" r:id="rId29"/>
    <p:sldId id="341" r:id="rId30"/>
    <p:sldId id="318" r:id="rId31"/>
    <p:sldId id="319" r:id="rId32"/>
    <p:sldId id="320" r:id="rId33"/>
    <p:sldId id="321" r:id="rId34"/>
    <p:sldId id="330" r:id="rId35"/>
    <p:sldId id="323" r:id="rId36"/>
    <p:sldId id="333" r:id="rId37"/>
    <p:sldId id="322" r:id="rId38"/>
    <p:sldId id="314" r:id="rId39"/>
    <p:sldId id="315" r:id="rId40"/>
    <p:sldId id="327" r:id="rId4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9001FI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17475"/>
            <a:ext cx="7239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828800"/>
            <a:ext cx="4648200" cy="22098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fi-FI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 smtClean="0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E61F-EEA6-487C-9775-5EEE2BB94D0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8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DA4F-5FFE-4DB7-9686-14EEC1EA0BF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9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86550" y="1066800"/>
            <a:ext cx="14668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286000" y="1066800"/>
            <a:ext cx="42481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5C280-ECDE-4715-B1E5-B64E2B4EEC4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9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7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1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5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7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F40D-12AB-48AE-98AB-AC21756AA1A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7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45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B6A11-9961-476A-8BDC-F8BD28AF1C4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0" y="2667000"/>
            <a:ext cx="28575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95900" y="2667000"/>
            <a:ext cx="28575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FE185-6169-4EAE-A0C1-72970DABC9B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3CC23-BE9E-46AC-AC48-64F291D2DAB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5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A4753-26C9-44A7-9F0F-6641D9806CD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2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EA93-BE4F-46E0-914E-236DE1BFCFF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56C12-13C9-4CBE-A703-5BFE473BD22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F010-8421-4547-8772-72D3D2F353A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2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066800"/>
            <a:ext cx="533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6C5D2E-E7A8-4548-AA53-8EBE7FDBC563}" type="slidenum">
              <a:rPr lang="fi-FI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547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667000"/>
            <a:ext cx="586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pic>
        <p:nvPicPr>
          <p:cNvPr id="1032" name="Picture 8" descr="9001F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17475"/>
            <a:ext cx="7239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0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975B7E-B870-4200-BAAC-4612A5A4A3C5}" type="datetimeFigureOut">
              <a:rPr lang="fi-FI" smtClean="0">
                <a:solidFill>
                  <a:srgbClr val="073E87"/>
                </a:solidFill>
              </a:rPr>
              <a:pPr/>
              <a:t>18.11.2015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C0AF98-2F3F-4134-837F-4F02A86B4C64}" type="slidenum">
              <a:rPr lang="fi-FI" smtClean="0">
                <a:solidFill>
                  <a:srgbClr val="073E87"/>
                </a:solidFill>
              </a:rPr>
              <a:pPr/>
              <a:t>‹#›</a:t>
            </a:fld>
            <a:endParaRPr lang="fi-FI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16986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TVL 24§ toimintamuodon muutos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Edellytykset:</a:t>
            </a:r>
          </a:p>
          <a:p>
            <a:r>
              <a:rPr lang="fi-FI" dirty="0" smtClean="0"/>
              <a:t>- </a:t>
            </a:r>
            <a:r>
              <a:rPr lang="fi-FI" b="1" dirty="0" smtClean="0"/>
              <a:t>identtisyys:</a:t>
            </a:r>
            <a:r>
              <a:rPr lang="fi-FI" dirty="0" smtClean="0"/>
              <a:t> siirrettävä tulolähteittäin sellaisena kuin maatila oli ennen yhtiöittämistä (pl. yksityisomaisuus ja metsä), omistus ei muutu</a:t>
            </a:r>
          </a:p>
          <a:p>
            <a:r>
              <a:rPr lang="fi-FI" dirty="0" smtClean="0"/>
              <a:t>- </a:t>
            </a:r>
            <a:r>
              <a:rPr lang="fi-FI" b="1" dirty="0" smtClean="0"/>
              <a:t>tasejatkuvuus:</a:t>
            </a:r>
            <a:r>
              <a:rPr lang="fi-FI" dirty="0" smtClean="0"/>
              <a:t> siirtoarvoina tuloverotuksessa poistamaton hankintamenon osa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39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Toimintamuodon muutos - </a:t>
            </a:r>
            <a:r>
              <a:rPr lang="fi-FI" b="1" dirty="0" smtClean="0"/>
              <a:t>siirtoarvot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2348880"/>
            <a:ext cx="7272808" cy="4051920"/>
          </a:xfrm>
        </p:spPr>
        <p:txBody>
          <a:bodyPr/>
          <a:lstStyle/>
          <a:p>
            <a:r>
              <a:rPr lang="fi-FI" sz="2800" b="1" dirty="0" smtClean="0"/>
              <a:t>Pelto ja metsä</a:t>
            </a:r>
            <a:r>
              <a:rPr lang="fi-FI" sz="2800" dirty="0" smtClean="0"/>
              <a:t>:</a:t>
            </a:r>
          </a:p>
          <a:p>
            <a:r>
              <a:rPr lang="fi-FI" dirty="0" smtClean="0"/>
              <a:t>- kauppahinta lisättyinä kaupan kuluilla </a:t>
            </a:r>
            <a:r>
              <a:rPr lang="fi-FI" b="1" dirty="0" smtClean="0"/>
              <a:t>vapailla kaupoilla </a:t>
            </a:r>
            <a:r>
              <a:rPr lang="fi-FI" dirty="0" smtClean="0"/>
              <a:t>ostetuista pelloista ja metsistä</a:t>
            </a:r>
          </a:p>
          <a:p>
            <a:r>
              <a:rPr lang="fi-FI" dirty="0" smtClean="0"/>
              <a:t>- </a:t>
            </a:r>
            <a:r>
              <a:rPr lang="fi-FI" dirty="0" err="1" smtClean="0"/>
              <a:t>spv</a:t>
            </a:r>
            <a:r>
              <a:rPr lang="fi-FI" dirty="0" smtClean="0"/>
              <a:t>-ajankohdan lahjaverotusarvot (</a:t>
            </a:r>
            <a:r>
              <a:rPr lang="fi-FI" b="1" dirty="0" smtClean="0"/>
              <a:t>lahja tai lahjanluonteinen kauppa) </a:t>
            </a:r>
            <a:r>
              <a:rPr lang="fi-FI" dirty="0" smtClean="0"/>
              <a:t>(lahjaveropäätös selvitettävä)</a:t>
            </a:r>
          </a:p>
          <a:p>
            <a:r>
              <a:rPr lang="fi-FI" dirty="0" smtClean="0"/>
              <a:t>- käytetty metsävähennys pienentää metsän hankintamenoa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1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334000" cy="838200"/>
          </a:xfrm>
        </p:spPr>
        <p:txBody>
          <a:bodyPr/>
          <a:lstStyle/>
          <a:p>
            <a:r>
              <a:rPr lang="fi-FI" dirty="0" smtClean="0"/>
              <a:t>Toimintamuodon muutos - </a:t>
            </a:r>
            <a:r>
              <a:rPr lang="fi-FI" b="1" dirty="0" smtClean="0"/>
              <a:t>siirtoarvot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1916832"/>
            <a:ext cx="6677744" cy="4680520"/>
          </a:xfrm>
        </p:spPr>
        <p:txBody>
          <a:bodyPr/>
          <a:lstStyle/>
          <a:p>
            <a:r>
              <a:rPr lang="fi-FI" sz="2800" b="1" dirty="0" smtClean="0"/>
              <a:t>Rakennukset, salaojat</a:t>
            </a:r>
          </a:p>
          <a:p>
            <a:r>
              <a:rPr lang="fi-FI" dirty="0" smtClean="0"/>
              <a:t>- poistamaton menojäännös</a:t>
            </a:r>
          </a:p>
          <a:p>
            <a:r>
              <a:rPr lang="fi-FI" dirty="0" smtClean="0"/>
              <a:t>- salaojat pellon arvossa tai erillisenä eränä</a:t>
            </a:r>
          </a:p>
          <a:p>
            <a:r>
              <a:rPr lang="fi-FI" sz="2800" b="1" dirty="0" smtClean="0"/>
              <a:t>Koneet, tukioikeudet</a:t>
            </a:r>
          </a:p>
          <a:p>
            <a:r>
              <a:rPr lang="fi-FI" dirty="0" smtClean="0"/>
              <a:t>- poistamaton menojäännös</a:t>
            </a:r>
          </a:p>
          <a:p>
            <a:r>
              <a:rPr lang="fi-FI" sz="2800" b="1" dirty="0" smtClean="0"/>
              <a:t>Tasausvaraukset</a:t>
            </a:r>
          </a:p>
          <a:p>
            <a:r>
              <a:rPr lang="fi-FI" dirty="0" smtClean="0"/>
              <a:t>- siirretään yhtiöön joko verotuseränä tai tase-eränä	</a:t>
            </a:r>
          </a:p>
          <a:p>
            <a:pPr marL="0" indent="0">
              <a:buNone/>
            </a:pPr>
            <a:r>
              <a:rPr lang="fi-FI" dirty="0" smtClean="0"/>
              <a:t>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Toimintamuodon muutos – </a:t>
            </a:r>
            <a:r>
              <a:rPr lang="fi-FI" b="1" dirty="0" smtClean="0"/>
              <a:t>siirtoarvot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2132856"/>
            <a:ext cx="6965776" cy="4608512"/>
          </a:xfrm>
        </p:spPr>
        <p:txBody>
          <a:bodyPr/>
          <a:lstStyle/>
          <a:p>
            <a:r>
              <a:rPr lang="fi-FI" b="1" dirty="0" smtClean="0"/>
              <a:t>Kotieläimet, tuote- ja tarvikevarastot</a:t>
            </a:r>
          </a:p>
          <a:p>
            <a:r>
              <a:rPr lang="fi-FI" dirty="0" smtClean="0"/>
              <a:t>- ei siirtoarvoa, koska hankintameno on vähennetty maatilan tuloverotuksessa</a:t>
            </a:r>
          </a:p>
          <a:p>
            <a:r>
              <a:rPr lang="fi-FI" b="1" dirty="0"/>
              <a:t>L</a:t>
            </a:r>
            <a:r>
              <a:rPr lang="fi-FI" b="1" dirty="0" smtClean="0"/>
              <a:t>iittymismaksut</a:t>
            </a:r>
          </a:p>
          <a:p>
            <a:r>
              <a:rPr lang="fi-FI" dirty="0" smtClean="0"/>
              <a:t>- ei siirtoarvoa</a:t>
            </a:r>
            <a:r>
              <a:rPr lang="fi-FI" dirty="0"/>
              <a:t> </a:t>
            </a:r>
            <a:r>
              <a:rPr lang="fi-FI" dirty="0" smtClean="0"/>
              <a:t>(vähennetty verotuksessa tai vähennyskelvoton)</a:t>
            </a:r>
          </a:p>
          <a:p>
            <a:r>
              <a:rPr lang="fi-FI" b="1" dirty="0" smtClean="0"/>
              <a:t>Tuotanto-osuuskuntien osuusmaksut</a:t>
            </a:r>
          </a:p>
          <a:p>
            <a:r>
              <a:rPr lang="fi-FI" dirty="0" smtClean="0"/>
              <a:t>- maksettu osuusmaksu (nimellisarvo) (taseeseen vain maksettu määrä)</a:t>
            </a:r>
          </a:p>
          <a:p>
            <a:r>
              <a:rPr lang="fi-FI" dirty="0" smtClean="0"/>
              <a:t>osuusmaksua ei pakko siirtää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56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Toimintamuodon muutos - </a:t>
            </a:r>
            <a:r>
              <a:rPr lang="fi-FI" b="1" dirty="0" smtClean="0"/>
              <a:t>siirtoarvot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2276872"/>
            <a:ext cx="6965776" cy="4123928"/>
          </a:xfrm>
        </p:spPr>
        <p:txBody>
          <a:bodyPr/>
          <a:lstStyle/>
          <a:p>
            <a:r>
              <a:rPr lang="fi-FI" b="1" dirty="0" smtClean="0"/>
              <a:t>Velat</a:t>
            </a:r>
          </a:p>
          <a:p>
            <a:r>
              <a:rPr lang="fi-FI" dirty="0" smtClean="0"/>
              <a:t>- siirrettävään toimintaan kohdistuvat velat</a:t>
            </a:r>
          </a:p>
          <a:p>
            <a:r>
              <a:rPr lang="fi-FI" dirty="0" smtClean="0"/>
              <a:t>- muuhun omaisuuteen (asuinrakennus, metsä) kohdistuva velka eroteltava</a:t>
            </a:r>
          </a:p>
          <a:p>
            <a:r>
              <a:rPr lang="fi-FI" dirty="0" smtClean="0"/>
              <a:t>- korkotukilainojen siirtokelvoton osuus maksettava pois</a:t>
            </a:r>
          </a:p>
          <a:p>
            <a:r>
              <a:rPr lang="fi-FI" dirty="0" smtClean="0"/>
              <a:t>Yhtiön taseessa </a:t>
            </a:r>
            <a:r>
              <a:rPr lang="fi-FI" b="1" dirty="0" smtClean="0"/>
              <a:t>omat pääomat </a:t>
            </a:r>
            <a:r>
              <a:rPr lang="fi-FI" dirty="0" smtClean="0"/>
              <a:t>voivat </a:t>
            </a:r>
            <a:r>
              <a:rPr lang="fi-FI" i="1" dirty="0" smtClean="0"/>
              <a:t>siirtoarvoin olla negatiivisia</a:t>
            </a:r>
            <a:r>
              <a:rPr lang="fi-FI" dirty="0" smtClean="0"/>
              <a:t>, kunhan </a:t>
            </a:r>
            <a:r>
              <a:rPr lang="fi-FI" i="1" dirty="0" smtClean="0"/>
              <a:t>käyvin</a:t>
            </a:r>
            <a:r>
              <a:rPr lang="fi-FI" dirty="0" smtClean="0"/>
              <a:t> </a:t>
            </a:r>
            <a:r>
              <a:rPr lang="fi-FI" i="1" dirty="0" smtClean="0"/>
              <a:t>arvoin ovat positiivisia </a:t>
            </a:r>
            <a:r>
              <a:rPr lang="fi-FI" dirty="0" smtClean="0"/>
              <a:t>ja osakepääoma katetaan (tilintarkastajan lausunto)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24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Toimintamuodon muutos –</a:t>
            </a:r>
            <a:r>
              <a:rPr lang="fi-FI" b="1" dirty="0" smtClean="0"/>
              <a:t> rahavarat</a:t>
            </a: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Maatalouden pankkitili</a:t>
            </a:r>
          </a:p>
          <a:p>
            <a:r>
              <a:rPr lang="fi-FI" dirty="0" smtClean="0"/>
              <a:t>- maatalouden harjoittajan rahavaroja ei lueta maatalouden varallisuuteen (VAL 19.2.§)</a:t>
            </a:r>
          </a:p>
          <a:p>
            <a:r>
              <a:rPr lang="fi-FI" dirty="0" smtClean="0"/>
              <a:t>- rahaa ei yhtiöön kannata siirtää, vaan antaa käyttöpääomatarvetta varten pääomalainaa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27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1066800"/>
            <a:ext cx="6120680" cy="838200"/>
          </a:xfrm>
        </p:spPr>
        <p:txBody>
          <a:bodyPr/>
          <a:lstStyle/>
          <a:p>
            <a:r>
              <a:rPr lang="fi-FI" dirty="0" smtClean="0"/>
              <a:t>Toimintamuodon muutos- </a:t>
            </a:r>
            <a:r>
              <a:rPr lang="fi-FI" b="1" dirty="0" smtClean="0"/>
              <a:t>asuinrakennus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9632" y="2204864"/>
            <a:ext cx="6893768" cy="4195936"/>
          </a:xfrm>
        </p:spPr>
        <p:txBody>
          <a:bodyPr/>
          <a:lstStyle/>
          <a:p>
            <a:r>
              <a:rPr lang="fi-FI" b="1" dirty="0" smtClean="0"/>
              <a:t>Asuinrakennus</a:t>
            </a:r>
            <a:r>
              <a:rPr lang="fi-FI" dirty="0" smtClean="0"/>
              <a:t> ei kuulu maatalouden varoihin</a:t>
            </a:r>
          </a:p>
          <a:p>
            <a:r>
              <a:rPr lang="fi-FI" b="1" dirty="0" smtClean="0"/>
              <a:t>Ei</a:t>
            </a:r>
            <a:r>
              <a:rPr lang="fi-FI" dirty="0" smtClean="0"/>
              <a:t> kannata siirtää yhtiöön, koska</a:t>
            </a:r>
          </a:p>
          <a:p>
            <a:r>
              <a:rPr lang="fi-FI" dirty="0" smtClean="0"/>
              <a:t>- jos omassa käytössä, ei lueta yhtiön nettovaroihin</a:t>
            </a:r>
          </a:p>
          <a:p>
            <a:r>
              <a:rPr lang="fi-FI" dirty="0" smtClean="0"/>
              <a:t>- siirtoarvona käypä arvo</a:t>
            </a:r>
          </a:p>
          <a:p>
            <a:r>
              <a:rPr lang="fi-FI" dirty="0" smtClean="0"/>
              <a:t>- asuntoedun verotus syö verohyötyä</a:t>
            </a:r>
          </a:p>
          <a:p>
            <a:r>
              <a:rPr lang="fi-FI" dirty="0" smtClean="0"/>
              <a:t>Rakennuspaikka kannattaa lohkoa, koska</a:t>
            </a:r>
          </a:p>
          <a:p>
            <a:r>
              <a:rPr lang="fi-FI" dirty="0" smtClean="0"/>
              <a:t>- vuokratontista maksettava ”käypä vuokra”</a:t>
            </a:r>
          </a:p>
          <a:p>
            <a:r>
              <a:rPr lang="fi-FI" dirty="0" smtClean="0"/>
              <a:t>- lohkomalla vapautuu yhtiön kiinnityksistä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86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332656"/>
            <a:ext cx="5334000" cy="1296144"/>
          </a:xfrm>
        </p:spPr>
        <p:txBody>
          <a:bodyPr/>
          <a:lstStyle/>
          <a:p>
            <a:r>
              <a:rPr lang="fi-FI" dirty="0" smtClean="0"/>
              <a:t>Toimintamuodon muutos – </a:t>
            </a:r>
            <a:r>
              <a:rPr lang="fi-FI" b="1" dirty="0" smtClean="0"/>
              <a:t>metsän käsittely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628800"/>
            <a:ext cx="8064896" cy="5040560"/>
          </a:xfrm>
        </p:spPr>
        <p:txBody>
          <a:bodyPr/>
          <a:lstStyle/>
          <a:p>
            <a:r>
              <a:rPr lang="fi-FI" b="1" dirty="0" smtClean="0"/>
              <a:t>Metsä</a:t>
            </a:r>
            <a:r>
              <a:rPr lang="fi-FI" dirty="0" smtClean="0"/>
              <a:t> kuuluu maatilan TVL-tulolähteeseen</a:t>
            </a:r>
          </a:p>
          <a:p>
            <a:r>
              <a:rPr lang="fi-FI" dirty="0" smtClean="0"/>
              <a:t>”Yhteiskiinteistöt” (peltoa ja metsää) siirretään yhtiöön, erillään olevat isot metsäpalstat voi jättää ulkopuolelle</a:t>
            </a:r>
          </a:p>
          <a:p>
            <a:r>
              <a:rPr lang="fi-FI" dirty="0" smtClean="0"/>
              <a:t>Puhdas metsäkiinteistö jätetään ulkopuolelle</a:t>
            </a:r>
          </a:p>
          <a:p>
            <a:r>
              <a:rPr lang="fi-FI" dirty="0" smtClean="0"/>
              <a:t>Toinen vaihtoehto yhtiöittää koko maatila metsineen</a:t>
            </a:r>
          </a:p>
          <a:p>
            <a:r>
              <a:rPr lang="fi-FI" dirty="0" smtClean="0"/>
              <a:t>Lohkomiskulut, velkojen erittely (ja poismaksu)</a:t>
            </a:r>
          </a:p>
          <a:p>
            <a:r>
              <a:rPr lang="fi-FI" dirty="0" smtClean="0"/>
              <a:t>Kannattaako siirtää: metsävähennys, metsätulojen tarve </a:t>
            </a:r>
            <a:r>
              <a:rPr lang="fi-FI" dirty="0" err="1" smtClean="0"/>
              <a:t>yks.talouteen</a:t>
            </a:r>
            <a:endParaRPr lang="fi-FI" dirty="0" smtClean="0"/>
          </a:p>
          <a:p>
            <a:r>
              <a:rPr lang="fi-FI" dirty="0" smtClean="0"/>
              <a:t>Oy:ssä metsä kuuluu TVL-tulolähteeseen (puun myyntitulosta yhteisövero 20%), ei metsävähennystä eikä menovarausta</a:t>
            </a:r>
            <a:endParaRPr lang="fi-FI" dirty="0"/>
          </a:p>
          <a:p>
            <a:r>
              <a:rPr lang="fi-FI" dirty="0" smtClean="0"/>
              <a:t>Käytetty metsävähennys vähennetään siirtoarvosta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33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814392" cy="838200"/>
          </a:xfrm>
        </p:spPr>
        <p:txBody>
          <a:bodyPr/>
          <a:lstStyle/>
          <a:p>
            <a:r>
              <a:rPr lang="fi-FI" dirty="0" smtClean="0"/>
              <a:t>Verottajan ennakkoratkaisu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Tuloverotuksesta syytä kysyä verottajan ennakkoratkaisu</a:t>
            </a:r>
          </a:p>
          <a:p>
            <a:r>
              <a:rPr lang="fi-FI" dirty="0" smtClean="0"/>
              <a:t>Pohjois-Pohjanmaan verotoimisto</a:t>
            </a:r>
          </a:p>
          <a:p>
            <a:endParaRPr lang="fi-FI" dirty="0"/>
          </a:p>
          <a:p>
            <a:r>
              <a:rPr lang="fi-FI" dirty="0" smtClean="0"/>
              <a:t>Varainsiirtoveron ennakkoratkaisu</a:t>
            </a:r>
          </a:p>
          <a:p>
            <a:r>
              <a:rPr lang="fi-FI" dirty="0" smtClean="0"/>
              <a:t>Uudenmaan yritysverotoimisto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4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6246440" cy="838200"/>
          </a:xfrm>
        </p:spPr>
        <p:txBody>
          <a:bodyPr/>
          <a:lstStyle/>
          <a:p>
            <a:r>
              <a:rPr lang="fi-FI" dirty="0" smtClean="0"/>
              <a:t>Yhtiöittämisen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9632" y="2132856"/>
            <a:ext cx="6893768" cy="4267944"/>
          </a:xfrm>
        </p:spPr>
        <p:txBody>
          <a:bodyPr/>
          <a:lstStyle/>
          <a:p>
            <a:r>
              <a:rPr lang="fi-FI" b="1" dirty="0" smtClean="0"/>
              <a:t>Varainsiirtovero</a:t>
            </a:r>
          </a:p>
          <a:p>
            <a:r>
              <a:rPr lang="fi-FI" dirty="0" err="1" smtClean="0"/>
              <a:t>VsVL</a:t>
            </a:r>
            <a:r>
              <a:rPr lang="fi-FI" dirty="0" smtClean="0"/>
              <a:t> 4.4§: ”….varainsiirtovero toimintamuodonmuutoksesta maksettava”</a:t>
            </a:r>
          </a:p>
          <a:p>
            <a:r>
              <a:rPr lang="fi-FI" dirty="0" err="1" smtClean="0"/>
              <a:t>VsVL</a:t>
            </a:r>
            <a:r>
              <a:rPr lang="fi-FI" dirty="0" smtClean="0"/>
              <a:t>  6.2§: ”…..käyvästä arvosta luovutushetkellä”</a:t>
            </a:r>
          </a:p>
          <a:p>
            <a:r>
              <a:rPr lang="fi-FI" dirty="0" smtClean="0"/>
              <a:t>varainsiirtovero maksetaan kiinteän omaisuuden siirrosta</a:t>
            </a:r>
          </a:p>
          <a:p>
            <a:r>
              <a:rPr lang="fi-FI" dirty="0" smtClean="0"/>
              <a:t>LAUSUNTO  VS-VERON MÄÄRÄSTÄ	</a:t>
            </a:r>
          </a:p>
          <a:p>
            <a:r>
              <a:rPr lang="fi-FI" dirty="0" smtClean="0"/>
              <a:t>Käypä arvo ?   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7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1066800"/>
            <a:ext cx="6768752" cy="4594448"/>
          </a:xfrm>
        </p:spPr>
        <p:txBody>
          <a:bodyPr/>
          <a:lstStyle/>
          <a:p>
            <a:r>
              <a:rPr lang="fi-FI" b="1" dirty="0" smtClean="0"/>
              <a:t>     Maatilan yhtiöittäminen toimintamuodon muutoksella</a:t>
            </a:r>
            <a:r>
              <a:rPr lang="fi-FI" dirty="0" smtClean="0"/>
              <a:t>	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Seinäjoki 17.11.2015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1600" dirty="0" smtClean="0"/>
              <a:t>Olavi Kuja-Lipasti, erityisasiantuntija, ProAgria Etelä-Pohjanmaa	</a:t>
            </a:r>
            <a:r>
              <a:rPr lang="fi-FI" dirty="0" smtClean="0"/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7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Varainsiirtoveron peruste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1988840"/>
            <a:ext cx="7344816" cy="4680520"/>
          </a:xfrm>
        </p:spPr>
        <p:txBody>
          <a:bodyPr/>
          <a:lstStyle/>
          <a:p>
            <a:r>
              <a:rPr lang="fi-FI" b="1" dirty="0" smtClean="0"/>
              <a:t>Pelto ja metsä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verottajan arvostamisohjeen mukainen arvo siirtohetkellä (</a:t>
            </a:r>
            <a:r>
              <a:rPr lang="fi-FI" dirty="0" err="1" smtClean="0"/>
              <a:t>PerVL</a:t>
            </a:r>
            <a:r>
              <a:rPr lang="fi-FI" dirty="0" smtClean="0"/>
              <a:t>-arvo) tai muu osoitettu käypä arvo</a:t>
            </a:r>
          </a:p>
          <a:p>
            <a:pPr marL="0" indent="0">
              <a:buNone/>
            </a:pPr>
            <a:r>
              <a:rPr lang="fi-FI" dirty="0" smtClean="0"/>
              <a:t>	 – lausunto pellon/metsän arvosta  			(riippumaton arvioija)</a:t>
            </a:r>
          </a:p>
          <a:p>
            <a:r>
              <a:rPr lang="fi-FI" dirty="0" smtClean="0"/>
              <a:t>EP (2015): pelto   9000 €/ha (salaojitettu) </a:t>
            </a:r>
            <a:r>
              <a:rPr lang="fi-FI" dirty="0"/>
              <a:t>	</a:t>
            </a:r>
            <a:r>
              <a:rPr lang="fi-FI" dirty="0" smtClean="0"/>
              <a:t>        </a:t>
            </a:r>
            <a:r>
              <a:rPr lang="fi-FI" dirty="0"/>
              <a:t> </a:t>
            </a:r>
            <a:r>
              <a:rPr lang="fi-FI" dirty="0" smtClean="0"/>
              <a:t>		            8500 €/ha (ilman salaojia)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 metsä 2500 €/ha</a:t>
            </a:r>
          </a:p>
          <a:p>
            <a:pPr marL="0" indent="0">
              <a:buNone/>
            </a:pPr>
            <a:r>
              <a:rPr lang="fi-FI" dirty="0" smtClean="0"/>
              <a:t>Salaojat huomioidaan pellon arvossa	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56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Varainsiirtoveron peruste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45776" y="2636912"/>
            <a:ext cx="6426624" cy="3733800"/>
          </a:xfrm>
        </p:spPr>
        <p:txBody>
          <a:bodyPr/>
          <a:lstStyle/>
          <a:p>
            <a:r>
              <a:rPr lang="fi-FI" b="1" dirty="0" smtClean="0"/>
              <a:t>Rakennukset</a:t>
            </a:r>
          </a:p>
          <a:p>
            <a:r>
              <a:rPr lang="fi-FI" dirty="0" smtClean="0"/>
              <a:t>- ulkopuolisen arvioijan esittämä rakennusten nykyarvo</a:t>
            </a:r>
          </a:p>
          <a:p>
            <a:endParaRPr lang="fi-FI" dirty="0" smtClean="0"/>
          </a:p>
          <a:p>
            <a:r>
              <a:rPr lang="fi-FI" dirty="0" smtClean="0"/>
              <a:t>tai ellei arviolausuntoa ole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sz="2000" dirty="0" smtClean="0"/>
              <a:t>- </a:t>
            </a:r>
            <a:r>
              <a:rPr lang="fi-FI" dirty="0"/>
              <a:t>poistamaton </a:t>
            </a:r>
            <a:r>
              <a:rPr lang="fi-FI" dirty="0" smtClean="0"/>
              <a:t>menojäännös</a:t>
            </a:r>
          </a:p>
          <a:p>
            <a:pPr marL="0" indent="0">
              <a:buNone/>
            </a:pPr>
            <a:r>
              <a:rPr lang="fi-FI" sz="2000" dirty="0"/>
              <a:t> </a:t>
            </a:r>
            <a:r>
              <a:rPr lang="fi-FI" sz="2000" dirty="0" smtClean="0"/>
              <a:t>    	 (lisättynä </a:t>
            </a:r>
            <a:r>
              <a:rPr lang="fi-FI" sz="2000" dirty="0"/>
              <a:t>tasausvaraukset ja </a:t>
            </a:r>
            <a:r>
              <a:rPr lang="fi-FI" sz="2000" dirty="0" smtClean="0"/>
              <a:t>avustukset           	3 vuodelta laskennallisilla poistoilla 	vähennettynä)</a:t>
            </a:r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fi-FI" dirty="0" smtClean="0"/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1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742384" cy="838200"/>
          </a:xfrm>
        </p:spPr>
        <p:txBody>
          <a:bodyPr/>
          <a:lstStyle/>
          <a:p>
            <a:r>
              <a:rPr lang="fi-FI" dirty="0" smtClean="0"/>
              <a:t>Vapautus varainsiirtoverosta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63688" y="2667000"/>
            <a:ext cx="6389712" cy="3733800"/>
          </a:xfrm>
        </p:spPr>
        <p:txBody>
          <a:bodyPr/>
          <a:lstStyle/>
          <a:p>
            <a:r>
              <a:rPr lang="fi-FI" dirty="0" smtClean="0"/>
              <a:t>VSVL 14.1.3§ ”veroa ei ole suoritettava….”</a:t>
            </a:r>
          </a:p>
          <a:p>
            <a:r>
              <a:rPr lang="fi-FI" dirty="0" smtClean="0"/>
              <a:t>-  siitä kiinteistöstä tai sen osasta, johon kohdistuu </a:t>
            </a:r>
            <a:r>
              <a:rPr lang="fi-FI" b="1" dirty="0" smtClean="0"/>
              <a:t>nuoren viljelijän aloittamistukeen liittyvä korkotukilaina</a:t>
            </a:r>
          </a:p>
          <a:p>
            <a:r>
              <a:rPr lang="fi-FI" dirty="0" smtClean="0"/>
              <a:t>- todistus </a:t>
            </a:r>
            <a:r>
              <a:rPr lang="fi-FI" dirty="0" err="1" smtClean="0"/>
              <a:t>ELY-keskukselta</a:t>
            </a:r>
            <a:r>
              <a:rPr lang="fi-FI" dirty="0" smtClean="0"/>
              <a:t>	</a:t>
            </a:r>
          </a:p>
          <a:p>
            <a:r>
              <a:rPr lang="fi-FI" i="1" dirty="0" smtClean="0"/>
              <a:t>HALLITUSOHJELMASSA SOVITTU VARAINSIIRTOVERON POISTAMISESTA TOIMINTAMUODON MUUTOKSISTA	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5370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958408" cy="838200"/>
          </a:xfrm>
        </p:spPr>
        <p:txBody>
          <a:bodyPr/>
          <a:lstStyle/>
          <a:p>
            <a:r>
              <a:rPr lang="fi-FI" dirty="0" smtClean="0"/>
              <a:t>Yhtiöittämisen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Lohkominen</a:t>
            </a:r>
          </a:p>
          <a:p>
            <a:r>
              <a:rPr lang="fi-FI" dirty="0" smtClean="0"/>
              <a:t>- metsäalueet, asuinrakennuksen tontti, mökkitontti </a:t>
            </a:r>
            <a:r>
              <a:rPr lang="fi-FI" dirty="0" err="1" smtClean="0"/>
              <a:t>yms</a:t>
            </a:r>
            <a:endParaRPr lang="fi-FI" dirty="0" smtClean="0"/>
          </a:p>
          <a:p>
            <a:r>
              <a:rPr lang="fi-FI" dirty="0" smtClean="0"/>
              <a:t>- lohkominen maksaa </a:t>
            </a:r>
            <a:r>
              <a:rPr lang="fi-FI" dirty="0" err="1" smtClean="0"/>
              <a:t>väh</a:t>
            </a:r>
            <a:r>
              <a:rPr lang="fi-FI" dirty="0" smtClean="0"/>
              <a:t>. 1000 € lohkokiinteistöltä</a:t>
            </a:r>
          </a:p>
          <a:p>
            <a:r>
              <a:rPr lang="fi-FI" dirty="0" smtClean="0"/>
              <a:t>- maksu perustuu lohkotilojen määrään ja pinta-alaan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5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958408" cy="838200"/>
          </a:xfrm>
        </p:spPr>
        <p:txBody>
          <a:bodyPr/>
          <a:lstStyle/>
          <a:p>
            <a:r>
              <a:rPr lang="fi-FI" dirty="0" smtClean="0"/>
              <a:t>Yhtiöittämisen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Lainhuuto</a:t>
            </a:r>
          </a:p>
          <a:p>
            <a:r>
              <a:rPr lang="fi-FI" dirty="0" smtClean="0"/>
              <a:t>-lainhuutomaksu (112 €) on maksettava jokaisesta siirrettävästä rekisterikiinteistöstä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57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6030416" cy="838200"/>
          </a:xfrm>
        </p:spPr>
        <p:txBody>
          <a:bodyPr/>
          <a:lstStyle/>
          <a:p>
            <a:r>
              <a:rPr lang="fi-FI" dirty="0" smtClean="0"/>
              <a:t>Yhtiöittämisen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2060848"/>
            <a:ext cx="7488832" cy="4536504"/>
          </a:xfrm>
        </p:spPr>
        <p:txBody>
          <a:bodyPr/>
          <a:lstStyle/>
          <a:p>
            <a:r>
              <a:rPr lang="fi-FI" b="1" dirty="0" smtClean="0"/>
              <a:t>Ennakkoratkaisut</a:t>
            </a:r>
          </a:p>
          <a:p>
            <a:r>
              <a:rPr lang="fi-FI" dirty="0" smtClean="0"/>
              <a:t>- </a:t>
            </a:r>
            <a:r>
              <a:rPr lang="fi-FI" b="1" dirty="0" smtClean="0"/>
              <a:t>verottajan</a:t>
            </a:r>
            <a:r>
              <a:rPr lang="fi-FI" dirty="0" smtClean="0"/>
              <a:t> ennakkoratkaisu maksaa 1040 € (tuloverotus) ja 350 € (varainsiirtoverotus)</a:t>
            </a:r>
          </a:p>
          <a:p>
            <a:r>
              <a:rPr lang="fi-FI" dirty="0" smtClean="0"/>
              <a:t>- tuloverotuksesta ja varainsiirtoverotuksesta on kysyttävä eri ratkaisut</a:t>
            </a:r>
          </a:p>
          <a:p>
            <a:endParaRPr lang="fi-FI" dirty="0" smtClean="0"/>
          </a:p>
          <a:p>
            <a:r>
              <a:rPr lang="fi-FI" b="1" dirty="0" smtClean="0"/>
              <a:t>ELY-keskuksen</a:t>
            </a:r>
            <a:r>
              <a:rPr lang="fi-FI" dirty="0" smtClean="0"/>
              <a:t> ennakkoratkaisu on maksuton (lainojen siirto, </a:t>
            </a:r>
            <a:r>
              <a:rPr lang="fi-FI" dirty="0" err="1" smtClean="0"/>
              <a:t>vs</a:t>
            </a:r>
            <a:r>
              <a:rPr lang="fi-FI" dirty="0" smtClean="0"/>
              <a:t>-vapauden edellytykset)</a:t>
            </a:r>
          </a:p>
          <a:p>
            <a:r>
              <a:rPr lang="fi-FI" b="1" dirty="0" err="1" smtClean="0"/>
              <a:t>MELA</a:t>
            </a:r>
            <a:r>
              <a:rPr lang="fi-FI" dirty="0" err="1" smtClean="0"/>
              <a:t>lta</a:t>
            </a:r>
            <a:r>
              <a:rPr lang="fi-FI" dirty="0" smtClean="0"/>
              <a:t> voi kysyä ennakkoratkaisun </a:t>
            </a:r>
            <a:r>
              <a:rPr lang="fi-FI" dirty="0" err="1" smtClean="0"/>
              <a:t>myel</a:t>
            </a:r>
            <a:r>
              <a:rPr lang="fi-FI" dirty="0" smtClean="0"/>
              <a:t>-turvasta</a:t>
            </a:r>
          </a:p>
          <a:p>
            <a:pPr marL="0" indent="0">
              <a:buNone/>
            </a:pPr>
            <a:r>
              <a:rPr lang="fi-FI" dirty="0" smtClean="0"/>
              <a:t>	(</a:t>
            </a:r>
            <a:r>
              <a:rPr lang="fi-FI" dirty="0" err="1" smtClean="0"/>
              <a:t>mty:n</a:t>
            </a:r>
            <a:r>
              <a:rPr lang="fi-FI" dirty="0" smtClean="0"/>
              <a:t> yhtiöittämisessä tarpeen)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886400" cy="838200"/>
          </a:xfrm>
        </p:spPr>
        <p:txBody>
          <a:bodyPr/>
          <a:lstStyle/>
          <a:p>
            <a:r>
              <a:rPr lang="fi-FI" dirty="0" smtClean="0"/>
              <a:t>Yhtiöittämisen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Muita kustannuksia</a:t>
            </a:r>
          </a:p>
          <a:p>
            <a:r>
              <a:rPr lang="fi-FI" dirty="0" smtClean="0"/>
              <a:t>- konsultin palkkio, tilintarkastajan palkkio, rekisteröintimaksu, kaupanvahvistajan palkkio, todistukset ja kopiot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Yhtiöittämisen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2132856"/>
            <a:ext cx="7109792" cy="4267944"/>
          </a:xfrm>
        </p:spPr>
        <p:txBody>
          <a:bodyPr/>
          <a:lstStyle/>
          <a:p>
            <a:r>
              <a:rPr lang="fi-FI" dirty="0" err="1" smtClean="0"/>
              <a:t>Myel-vakuutus</a:t>
            </a:r>
            <a:r>
              <a:rPr lang="fi-FI" dirty="0" smtClean="0"/>
              <a:t> ja lomaoikeus jatkuu</a:t>
            </a:r>
          </a:p>
          <a:p>
            <a:r>
              <a:rPr lang="fi-FI" dirty="0" smtClean="0"/>
              <a:t>- edellytyksenä MVL verotus, johtava asema ja omistus</a:t>
            </a:r>
          </a:p>
          <a:p>
            <a:r>
              <a:rPr lang="fi-FI" dirty="0" smtClean="0"/>
              <a:t>Maataloustukiin ei muutoksia</a:t>
            </a:r>
          </a:p>
          <a:p>
            <a:r>
              <a:rPr lang="fi-FI" dirty="0" smtClean="0"/>
              <a:t>- pellon hallinta, yhdellä ikä </a:t>
            </a:r>
            <a:r>
              <a:rPr lang="fi-FI" dirty="0" err="1" smtClean="0"/>
              <a:t>ym</a:t>
            </a:r>
            <a:r>
              <a:rPr lang="fi-FI" dirty="0" smtClean="0"/>
              <a:t> vaatimukset</a:t>
            </a:r>
          </a:p>
          <a:p>
            <a:r>
              <a:rPr lang="fi-FI" dirty="0" smtClean="0"/>
              <a:t>Ei riko </a:t>
            </a:r>
            <a:r>
              <a:rPr lang="fi-FI" dirty="0" err="1" smtClean="0"/>
              <a:t>PerVL</a:t>
            </a:r>
            <a:r>
              <a:rPr lang="fi-FI" dirty="0" smtClean="0"/>
              <a:t> 55§ sitoumusta (5v)</a:t>
            </a:r>
          </a:p>
          <a:p>
            <a:r>
              <a:rPr lang="fi-FI" dirty="0" err="1" smtClean="0"/>
              <a:t>Lutu</a:t>
            </a:r>
            <a:r>
              <a:rPr lang="fi-FI" dirty="0" smtClean="0"/>
              <a:t> on mahdollinen</a:t>
            </a:r>
          </a:p>
          <a:p>
            <a:r>
              <a:rPr lang="fi-FI" dirty="0" smtClean="0"/>
              <a:t>- ei riko </a:t>
            </a:r>
            <a:r>
              <a:rPr lang="fi-FI" dirty="0" err="1" smtClean="0"/>
              <a:t>Lutu</a:t>
            </a:r>
            <a:r>
              <a:rPr lang="fi-FI" dirty="0" smtClean="0"/>
              <a:t> sitoumusta, HUOM. MTY</a:t>
            </a:r>
          </a:p>
          <a:p>
            <a:r>
              <a:rPr lang="fi-FI" dirty="0" err="1" smtClean="0"/>
              <a:t>Spv</a:t>
            </a:r>
            <a:r>
              <a:rPr lang="fi-FI" dirty="0" smtClean="0"/>
              <a:t> huojennukset (lahjavero ja luovutusvoiton vero/10v)</a:t>
            </a:r>
          </a:p>
          <a:p>
            <a:r>
              <a:rPr lang="fi-FI" dirty="0" smtClean="0"/>
              <a:t>Aloittaa uuden omistusajan laskennan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6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Oy maatilan kirjanpito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Kirjanpito ja tilinpäätös suoriteperusteisesti</a:t>
            </a:r>
          </a:p>
          <a:p>
            <a:r>
              <a:rPr lang="fi-FI" dirty="0" smtClean="0"/>
              <a:t>Veroilmoitus maksuperusteisesti (MVL)</a:t>
            </a:r>
          </a:p>
          <a:p>
            <a:r>
              <a:rPr lang="fi-FI" dirty="0" smtClean="0"/>
              <a:t>Osinko maksuperusteisen taseen mukaan (?)</a:t>
            </a:r>
          </a:p>
          <a:p>
            <a:r>
              <a:rPr lang="fi-FI" dirty="0" smtClean="0"/>
              <a:t>- taseessa vain verotuksessa poistamaton omaisuus</a:t>
            </a:r>
          </a:p>
          <a:p>
            <a:pPr marL="457200" lvl="1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402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Yhtiöittämisen taloudellinen tarkastelu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Verosäästöt</a:t>
            </a:r>
          </a:p>
          <a:p>
            <a:r>
              <a:rPr lang="fi-FI" dirty="0" smtClean="0"/>
              <a:t>Yhtiöittämisen kustannukset</a:t>
            </a:r>
          </a:p>
          <a:p>
            <a:r>
              <a:rPr lang="fi-FI" dirty="0" smtClean="0"/>
              <a:t>Varojen nostomahdollisuus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47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Yhtiöittämisen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Verohyödyt (säästö, tasavero)	</a:t>
            </a:r>
          </a:p>
          <a:p>
            <a:r>
              <a:rPr lang="fi-FI" dirty="0" smtClean="0"/>
              <a:t>Riskien hallinta</a:t>
            </a:r>
          </a:p>
          <a:p>
            <a:r>
              <a:rPr lang="fi-FI" dirty="0" smtClean="0"/>
              <a:t>Omistajanvaihdokseen valmistautuminen</a:t>
            </a:r>
          </a:p>
          <a:p>
            <a:endParaRPr lang="fi-FI" dirty="0"/>
          </a:p>
          <a:p>
            <a:r>
              <a:rPr lang="fi-FI" dirty="0" smtClean="0"/>
              <a:t>VML 28§ ”Kielletty verosuunnittelu”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Verosäästöt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Maatilan maksama vero suhteessa oy:n ja osakkaan maksamaan veroon</a:t>
            </a:r>
          </a:p>
          <a:p>
            <a:endParaRPr lang="fi-FI" dirty="0" smtClean="0"/>
          </a:p>
          <a:p>
            <a:r>
              <a:rPr lang="fi-FI" b="1" dirty="0" smtClean="0"/>
              <a:t>Maatila</a:t>
            </a:r>
            <a:r>
              <a:rPr lang="fi-FI" dirty="0" smtClean="0"/>
              <a:t>: ansio- ja pääomatulon vero (20-60%)</a:t>
            </a:r>
          </a:p>
          <a:p>
            <a:r>
              <a:rPr lang="fi-FI" b="1" dirty="0" smtClean="0"/>
              <a:t>OY</a:t>
            </a:r>
            <a:r>
              <a:rPr lang="fi-FI" dirty="0"/>
              <a:t>:</a:t>
            </a:r>
            <a:r>
              <a:rPr lang="fi-FI" dirty="0" smtClean="0"/>
              <a:t>  yhteisövero, osingon vero ja osakkaan palkan vero (</a:t>
            </a:r>
            <a:r>
              <a:rPr lang="fi-FI" dirty="0" err="1" smtClean="0"/>
              <a:t>väh</a:t>
            </a:r>
            <a:r>
              <a:rPr lang="fi-FI" dirty="0" smtClean="0"/>
              <a:t>. 26 %)</a:t>
            </a:r>
          </a:p>
          <a:p>
            <a:r>
              <a:rPr lang="fi-FI" i="1" dirty="0" smtClean="0"/>
              <a:t>Verosäästö tyypillisesti 10.000 – 30.000 €/v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0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886400" cy="838200"/>
          </a:xfrm>
        </p:spPr>
        <p:txBody>
          <a:bodyPr/>
          <a:lstStyle/>
          <a:p>
            <a:r>
              <a:rPr lang="fi-FI" dirty="0" smtClean="0"/>
              <a:t>Yhtiöittämisen kustannukset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51720" y="2667000"/>
            <a:ext cx="6101680" cy="3733800"/>
          </a:xfrm>
        </p:spPr>
        <p:txBody>
          <a:bodyPr/>
          <a:lstStyle/>
          <a:p>
            <a:r>
              <a:rPr lang="fi-FI" dirty="0" smtClean="0"/>
              <a:t>Varainsiirtovero ja muut kustannukset</a:t>
            </a:r>
          </a:p>
          <a:p>
            <a:r>
              <a:rPr lang="fi-FI" i="1" dirty="0" smtClean="0"/>
              <a:t>Tyypillisesti 2-3 vuoden verosäästöä vastaava määrä</a:t>
            </a:r>
          </a:p>
          <a:p>
            <a:r>
              <a:rPr lang="fi-FI" dirty="0" smtClean="0"/>
              <a:t>Onko verosuunnittelulla ennen yhtiöittämistä saavutettavissa verosäästöä, joka kattaisi kustannuksia 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11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Varojen nosto oy:stä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03648" y="2132856"/>
            <a:ext cx="6749752" cy="4267944"/>
          </a:xfrm>
        </p:spPr>
        <p:txBody>
          <a:bodyPr/>
          <a:lstStyle/>
          <a:p>
            <a:r>
              <a:rPr lang="fi-FI" b="1" dirty="0" smtClean="0"/>
              <a:t>Palkanmaksu</a:t>
            </a:r>
          </a:p>
          <a:p>
            <a:r>
              <a:rPr lang="fi-FI" dirty="0" smtClean="0"/>
              <a:t>- ennakonpidätys</a:t>
            </a:r>
          </a:p>
          <a:p>
            <a:r>
              <a:rPr lang="fi-FI" dirty="0" smtClean="0"/>
              <a:t>- sotu-maksu (2,12 %)</a:t>
            </a:r>
          </a:p>
          <a:p>
            <a:r>
              <a:rPr lang="fi-FI" dirty="0" smtClean="0"/>
              <a:t>- </a:t>
            </a:r>
            <a:r>
              <a:rPr lang="fi-FI" dirty="0" err="1" smtClean="0"/>
              <a:t>myel-vakuutus</a:t>
            </a:r>
            <a:r>
              <a:rPr lang="fi-FI" dirty="0" smtClean="0"/>
              <a:t> kattaa omistajayrittäjän eläkevakuutukset</a:t>
            </a:r>
          </a:p>
          <a:p>
            <a:r>
              <a:rPr lang="fi-FI" dirty="0" smtClean="0"/>
              <a:t>- osakkaan palkka on vähennyskelpoista menoa yhtiössä</a:t>
            </a:r>
          </a:p>
          <a:p>
            <a:r>
              <a:rPr lang="fi-FI" b="1" dirty="0" smtClean="0"/>
              <a:t>Osingonmaksu</a:t>
            </a:r>
          </a:p>
          <a:p>
            <a:r>
              <a:rPr lang="fi-FI" dirty="0" smtClean="0"/>
              <a:t>- ennakonpidätys</a:t>
            </a:r>
          </a:p>
          <a:p>
            <a:r>
              <a:rPr lang="fi-FI" dirty="0" smtClean="0"/>
              <a:t>- vero vähintään 7,5 %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4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tsikko 1"/>
          <p:cNvSpPr>
            <a:spLocks noGrp="1"/>
          </p:cNvSpPr>
          <p:nvPr>
            <p:ph type="title"/>
          </p:nvPr>
        </p:nvSpPr>
        <p:spPr>
          <a:xfrm>
            <a:off x="2286000" y="476250"/>
            <a:ext cx="5334000" cy="1428750"/>
          </a:xfrm>
        </p:spPr>
        <p:txBody>
          <a:bodyPr/>
          <a:lstStyle/>
          <a:p>
            <a:r>
              <a:rPr lang="fi-FI" altLang="fi-FI" dirty="0" smtClean="0"/>
              <a:t>Ansiotulon vero 2015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79613" y="1556792"/>
            <a:ext cx="6173787" cy="484400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i-FI" dirty="0" smtClean="0"/>
              <a:t>Vuositulo	vero-%	marginaali-%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20000		18,7		39,8</a:t>
            </a:r>
          </a:p>
          <a:p>
            <a:pPr marL="457200" indent="-457200">
              <a:buFontTx/>
              <a:buAutoNum type="arabicPlain" startAt="25000"/>
              <a:defRPr/>
            </a:pPr>
            <a:r>
              <a:rPr lang="fi-FI" dirty="0" smtClean="0"/>
              <a:t>     	22,8		35,2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30000		25,8		45,4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40000		30,9		46,6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50000		34,5		50,3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7</a:t>
            </a:r>
            <a:r>
              <a:rPr lang="fi-FI" dirty="0" smtClean="0"/>
              <a:t>0000		39,0		50,3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90000		42,6		58,0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100000	44,1		58,8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120000	46,5		57,6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140000	48,1		57,6			</a:t>
            </a:r>
          </a:p>
          <a:p>
            <a:pPr marL="0" indent="0">
              <a:buFontTx/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867400" cy="838200"/>
          </a:xfrm>
        </p:spPr>
        <p:txBody>
          <a:bodyPr/>
          <a:lstStyle/>
          <a:p>
            <a:r>
              <a:rPr lang="fi-FI" dirty="0" smtClean="0"/>
              <a:t>Oy:n ja osakkaan verotus	</a:t>
            </a:r>
          </a:p>
        </p:txBody>
      </p:sp>
      <p:sp>
        <p:nvSpPr>
          <p:cNvPr id="6147" name="Sisällön paikkamerkki 2"/>
          <p:cNvSpPr>
            <a:spLocks noGrp="1"/>
          </p:cNvSpPr>
          <p:nvPr>
            <p:ph idx="1"/>
          </p:nvPr>
        </p:nvSpPr>
        <p:spPr>
          <a:xfrm>
            <a:off x="1403648" y="1628800"/>
            <a:ext cx="7190928" cy="4483968"/>
          </a:xfrm>
        </p:spPr>
        <p:txBody>
          <a:bodyPr/>
          <a:lstStyle/>
          <a:p>
            <a:pPr marL="0" indent="0">
              <a:buNone/>
              <a:defRPr/>
            </a:pPr>
            <a:endParaRPr lang="fi-FI" dirty="0" smtClean="0"/>
          </a:p>
          <a:p>
            <a:pPr marL="0" indent="0">
              <a:buFontTx/>
              <a:buNone/>
              <a:defRPr/>
            </a:pPr>
            <a:r>
              <a:rPr lang="fi-FI" b="1" dirty="0" smtClean="0"/>
              <a:t>Yhteisöverokanta</a:t>
            </a:r>
            <a:r>
              <a:rPr lang="fi-FI" dirty="0" smtClean="0"/>
              <a:t>  20,0%</a:t>
            </a:r>
          </a:p>
          <a:p>
            <a:pPr marL="0" indent="0">
              <a:buFontTx/>
              <a:buNone/>
              <a:defRPr/>
            </a:pPr>
            <a:r>
              <a:rPr lang="fi-FI" b="1" dirty="0" smtClean="0"/>
              <a:t>Osinkojen verotus</a:t>
            </a:r>
          </a:p>
          <a:p>
            <a:pPr marL="0" indent="0">
              <a:buFontTx/>
              <a:buNone/>
              <a:defRPr/>
            </a:pPr>
            <a:r>
              <a:rPr lang="fi-FI" dirty="0" smtClean="0"/>
              <a:t>- 25 % pääomatuloa (8 % nettovarallisuudesta ja alle 150.000 €)  </a:t>
            </a:r>
            <a:r>
              <a:rPr lang="fi-FI" b="1" dirty="0" smtClean="0"/>
              <a:t>VERO 7,5 – 8 %</a:t>
            </a:r>
          </a:p>
          <a:p>
            <a:pPr marL="0" indent="0">
              <a:buNone/>
              <a:defRPr/>
            </a:pPr>
            <a:r>
              <a:rPr lang="fi-FI" dirty="0" smtClean="0"/>
              <a:t>- 85 % pääomatuloa (150.000 € ylittävä osa, mutta alle 8%) </a:t>
            </a:r>
            <a:r>
              <a:rPr lang="fi-FI" b="1" dirty="0" smtClean="0"/>
              <a:t>VERO 25,5 – 27,2 % </a:t>
            </a:r>
          </a:p>
          <a:p>
            <a:pPr marL="0" indent="0">
              <a:buNone/>
              <a:defRPr/>
            </a:pPr>
            <a:r>
              <a:rPr lang="fi-FI" dirty="0" smtClean="0"/>
              <a:t>- 75% ansiotuloa (8 % nettovarallisuudesta ylittävä osa) </a:t>
            </a:r>
            <a:r>
              <a:rPr lang="fi-FI" b="1" dirty="0" smtClean="0"/>
              <a:t>VERO 41,25 %, jos </a:t>
            </a:r>
            <a:r>
              <a:rPr lang="fi-FI" b="1" dirty="0" err="1" smtClean="0"/>
              <a:t>marg.vero</a:t>
            </a:r>
            <a:r>
              <a:rPr lang="fi-FI" b="1" dirty="0" smtClean="0"/>
              <a:t> 55%</a:t>
            </a:r>
          </a:p>
          <a:p>
            <a:pPr marL="0" indent="0">
              <a:buNone/>
              <a:defRPr/>
            </a:pPr>
            <a:r>
              <a:rPr lang="fi-FI" sz="1800" b="1" dirty="0" smtClean="0"/>
              <a:t>Pääomatulon vero 2015: 30 % &lt; 30000 €, 33 % &gt; 30000 €    </a:t>
            </a:r>
          </a:p>
        </p:txBody>
      </p:sp>
    </p:spTree>
    <p:extLst>
      <p:ext uri="{BB962C8B-B14F-4D97-AF65-F5344CB8AC3E}">
        <p14:creationId xmlns:p14="http://schemas.microsoft.com/office/powerpoint/2010/main" val="11765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Osinko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dirty="0">
                <a:solidFill>
                  <a:srgbClr val="000000"/>
                </a:solidFill>
              </a:rPr>
              <a:t>Osinko</a:t>
            </a:r>
          </a:p>
          <a:p>
            <a:pPr lvl="0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Osinko </a:t>
            </a:r>
            <a:r>
              <a:rPr lang="fi-FI" dirty="0" smtClean="0">
                <a:solidFill>
                  <a:srgbClr val="000000"/>
                </a:solidFill>
              </a:rPr>
              <a:t>on </a:t>
            </a:r>
            <a:r>
              <a:rPr lang="fi-FI" dirty="0">
                <a:solidFill>
                  <a:srgbClr val="000000"/>
                </a:solidFill>
              </a:rPr>
              <a:t>aina veronalaista</a:t>
            </a:r>
          </a:p>
          <a:p>
            <a:pPr lvl="0">
              <a:buFontTx/>
              <a:buChar char="-"/>
            </a:pPr>
            <a:r>
              <a:rPr lang="fi-FI" dirty="0">
                <a:solidFill>
                  <a:srgbClr val="000000"/>
                </a:solidFill>
              </a:rPr>
              <a:t>Nettovarallisuudesta </a:t>
            </a:r>
            <a:r>
              <a:rPr lang="fi-FI" dirty="0" smtClean="0">
                <a:solidFill>
                  <a:srgbClr val="000000"/>
                </a:solidFill>
              </a:rPr>
              <a:t>riippuen osingon veroaste on </a:t>
            </a:r>
            <a:r>
              <a:rPr lang="fi-FI" b="1" dirty="0">
                <a:solidFill>
                  <a:srgbClr val="000000"/>
                </a:solidFill>
              </a:rPr>
              <a:t>7,5 % - </a:t>
            </a:r>
            <a:r>
              <a:rPr lang="fi-FI" b="1" dirty="0" smtClean="0">
                <a:solidFill>
                  <a:srgbClr val="000000"/>
                </a:solidFill>
              </a:rPr>
              <a:t>27,2 %</a:t>
            </a:r>
          </a:p>
          <a:p>
            <a:pPr lvl="0">
              <a:buFontTx/>
              <a:buChar char="-"/>
            </a:pPr>
            <a:r>
              <a:rPr lang="fi-FI" dirty="0" smtClean="0">
                <a:solidFill>
                  <a:srgbClr val="000000"/>
                </a:solidFill>
              </a:rPr>
              <a:t>Kokonaisverorasitus (oy + osakas):</a:t>
            </a:r>
          </a:p>
          <a:p>
            <a:pPr lvl="0">
              <a:buFontTx/>
              <a:buChar char="-"/>
            </a:pPr>
            <a:r>
              <a:rPr lang="fi-FI" sz="2000" dirty="0">
                <a:solidFill>
                  <a:srgbClr val="000000"/>
                </a:solidFill>
              </a:rPr>
              <a:t>o</a:t>
            </a:r>
            <a:r>
              <a:rPr lang="fi-FI" sz="2000" dirty="0" smtClean="0">
                <a:solidFill>
                  <a:srgbClr val="000000"/>
                </a:solidFill>
              </a:rPr>
              <a:t>sinko </a:t>
            </a:r>
            <a:r>
              <a:rPr lang="fi-FI" sz="2000" dirty="0" err="1" smtClean="0">
                <a:solidFill>
                  <a:srgbClr val="000000"/>
                </a:solidFill>
              </a:rPr>
              <a:t>enint</a:t>
            </a:r>
            <a:r>
              <a:rPr lang="fi-FI" sz="2000" dirty="0" smtClean="0">
                <a:solidFill>
                  <a:srgbClr val="000000"/>
                </a:solidFill>
              </a:rPr>
              <a:t>. 8%/150000 €    </a:t>
            </a:r>
            <a:r>
              <a:rPr lang="fi-FI" b="1" dirty="0" smtClean="0">
                <a:solidFill>
                  <a:srgbClr val="000000"/>
                </a:solidFill>
              </a:rPr>
              <a:t>26,0 – 26,6 %</a:t>
            </a:r>
          </a:p>
          <a:p>
            <a:pPr lvl="0">
              <a:buFontTx/>
              <a:buChar char="-"/>
            </a:pPr>
            <a:r>
              <a:rPr lang="fi-FI" sz="2000" dirty="0">
                <a:solidFill>
                  <a:srgbClr val="000000"/>
                </a:solidFill>
              </a:rPr>
              <a:t>o</a:t>
            </a:r>
            <a:r>
              <a:rPr lang="fi-FI" sz="2000" dirty="0" smtClean="0">
                <a:solidFill>
                  <a:srgbClr val="000000"/>
                </a:solidFill>
              </a:rPr>
              <a:t>sinko </a:t>
            </a:r>
            <a:r>
              <a:rPr lang="fi-FI" dirty="0" smtClean="0">
                <a:solidFill>
                  <a:srgbClr val="000000"/>
                </a:solidFill>
              </a:rPr>
              <a:t>    </a:t>
            </a:r>
            <a:r>
              <a:rPr lang="fi-FI" sz="2000" dirty="0" smtClean="0">
                <a:solidFill>
                  <a:srgbClr val="000000"/>
                </a:solidFill>
              </a:rPr>
              <a:t>yli 8%/150000 €   </a:t>
            </a:r>
            <a:r>
              <a:rPr lang="fi-FI" b="1" dirty="0" smtClean="0">
                <a:solidFill>
                  <a:srgbClr val="000000"/>
                </a:solidFill>
              </a:rPr>
              <a:t>40,4  -  41,8 %</a:t>
            </a:r>
          </a:p>
          <a:p>
            <a:pPr lvl="0">
              <a:buFontTx/>
              <a:buChar char="-"/>
            </a:pPr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53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Varojen nostotarve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Pystyttävä kattamaan kaikki yksityistalouden kulut</a:t>
            </a:r>
          </a:p>
          <a:p>
            <a:r>
              <a:rPr lang="fi-FI" dirty="0" smtClean="0"/>
              <a:t>- huomioon kaikki kulut, joita ei verotuksessa voi vähentää</a:t>
            </a:r>
          </a:p>
          <a:p>
            <a:endParaRPr lang="fi-FI" dirty="0" smtClean="0"/>
          </a:p>
          <a:p>
            <a:r>
              <a:rPr lang="fi-FI" b="1" i="1" dirty="0" smtClean="0"/>
              <a:t>- perheen menot tyypillisesti 30.000 – 40.000 €/v</a:t>
            </a: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6688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Yhtiöittämisen vaiheet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2132856"/>
            <a:ext cx="6912768" cy="4536504"/>
          </a:xfrm>
        </p:spPr>
        <p:txBody>
          <a:bodyPr/>
          <a:lstStyle/>
          <a:p>
            <a:r>
              <a:rPr lang="fi-FI" dirty="0" smtClean="0"/>
              <a:t>1. </a:t>
            </a:r>
            <a:r>
              <a:rPr lang="fi-FI" i="1" dirty="0" smtClean="0"/>
              <a:t>Esiselvitys</a:t>
            </a:r>
          </a:p>
          <a:p>
            <a:r>
              <a:rPr lang="fi-FI" dirty="0" smtClean="0"/>
              <a:t> – verohyödyt, kustannukset ja edellytykset</a:t>
            </a:r>
          </a:p>
          <a:p>
            <a:r>
              <a:rPr lang="fi-FI" dirty="0" smtClean="0"/>
              <a:t>2. </a:t>
            </a:r>
            <a:r>
              <a:rPr lang="fi-FI" i="1" dirty="0" smtClean="0"/>
              <a:t>Siirtyvän omaisuuden selvittely</a:t>
            </a:r>
          </a:p>
          <a:p>
            <a:r>
              <a:rPr lang="fi-FI" dirty="0" smtClean="0"/>
              <a:t>- kiinteistöt, irtaimisto, velat</a:t>
            </a:r>
          </a:p>
          <a:p>
            <a:r>
              <a:rPr lang="fi-FI" dirty="0" smtClean="0"/>
              <a:t>3. </a:t>
            </a:r>
            <a:r>
              <a:rPr lang="fi-FI" i="1" dirty="0" smtClean="0"/>
              <a:t>Avaava tase</a:t>
            </a:r>
          </a:p>
          <a:p>
            <a:r>
              <a:rPr lang="fi-FI" dirty="0" smtClean="0"/>
              <a:t>- omaisuuden siirtoarvot</a:t>
            </a:r>
          </a:p>
          <a:p>
            <a:r>
              <a:rPr lang="fi-FI" dirty="0" smtClean="0"/>
              <a:t>4. </a:t>
            </a:r>
            <a:r>
              <a:rPr lang="fi-FI" i="1" dirty="0" smtClean="0"/>
              <a:t>Apporttikirjan luonnos</a:t>
            </a:r>
          </a:p>
          <a:p>
            <a:r>
              <a:rPr lang="fi-FI" dirty="0" smtClean="0"/>
              <a:t>- siirtyvä omaisuus</a:t>
            </a:r>
          </a:p>
          <a:p>
            <a:r>
              <a:rPr lang="fi-FI" dirty="0" smtClean="0"/>
              <a:t>5. </a:t>
            </a:r>
            <a:r>
              <a:rPr lang="fi-FI" i="1" dirty="0" smtClean="0"/>
              <a:t>Ennakkoratkaisupyynnö</a:t>
            </a:r>
            <a:r>
              <a:rPr lang="fi-FI" dirty="0" smtClean="0"/>
              <a:t>t</a:t>
            </a:r>
          </a:p>
          <a:p>
            <a:r>
              <a:rPr lang="fi-FI" dirty="0" smtClean="0"/>
              <a:t>- verottaja, 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0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Yhtiöittämisen vaiheet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2060848"/>
            <a:ext cx="6605736" cy="4339952"/>
          </a:xfrm>
        </p:spPr>
        <p:txBody>
          <a:bodyPr/>
          <a:lstStyle/>
          <a:p>
            <a:r>
              <a:rPr lang="fi-FI" dirty="0" smtClean="0"/>
              <a:t>6. </a:t>
            </a:r>
            <a:r>
              <a:rPr lang="fi-FI" i="1" dirty="0" smtClean="0"/>
              <a:t>Apporttikirja</a:t>
            </a:r>
          </a:p>
          <a:p>
            <a:r>
              <a:rPr lang="fi-FI" dirty="0" smtClean="0"/>
              <a:t>7. </a:t>
            </a:r>
            <a:r>
              <a:rPr lang="fi-FI" i="1" dirty="0" smtClean="0"/>
              <a:t>Tilintarkastajan lausunto</a:t>
            </a:r>
          </a:p>
          <a:p>
            <a:r>
              <a:rPr lang="fi-FI" dirty="0" smtClean="0"/>
              <a:t>8. </a:t>
            </a:r>
            <a:r>
              <a:rPr lang="fi-FI" i="1" dirty="0" smtClean="0"/>
              <a:t>Yhtiön perustaminen</a:t>
            </a:r>
          </a:p>
          <a:p>
            <a:r>
              <a:rPr lang="fi-FI" dirty="0" smtClean="0"/>
              <a:t>- perustamissopimus, yhtiöjärjestys, rekisteröinti-ilmoitus</a:t>
            </a:r>
          </a:p>
          <a:p>
            <a:r>
              <a:rPr lang="fi-FI" dirty="0" smtClean="0"/>
              <a:t>9. </a:t>
            </a:r>
            <a:r>
              <a:rPr lang="fi-FI" i="1" dirty="0" smtClean="0"/>
              <a:t>Oy:n toiminta alkaa </a:t>
            </a:r>
            <a:r>
              <a:rPr lang="fi-FI" dirty="0" smtClean="0"/>
              <a:t>rekisteröintipäivästä</a:t>
            </a:r>
          </a:p>
          <a:p>
            <a:r>
              <a:rPr lang="fi-FI" dirty="0" smtClean="0"/>
              <a:t>10. </a:t>
            </a:r>
            <a:r>
              <a:rPr lang="fi-FI" i="1" dirty="0" smtClean="0"/>
              <a:t>Ilmoitukset</a:t>
            </a:r>
            <a:r>
              <a:rPr lang="fi-FI" dirty="0" smtClean="0"/>
              <a:t> yhteistyötahoille sekä oikeuksien ja vastuiden siirrot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58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958408" cy="838200"/>
          </a:xfrm>
        </p:spPr>
        <p:txBody>
          <a:bodyPr/>
          <a:lstStyle/>
          <a:p>
            <a:r>
              <a:rPr lang="fi-FI" dirty="0" smtClean="0"/>
              <a:t>KIITOS MIELENKIINNOSTA</a:t>
            </a:r>
            <a:br>
              <a:rPr lang="fi-FI" dirty="0" smtClean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667000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37020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2286000" y="1997839"/>
            <a:ext cx="5526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400" b="1" i="1" dirty="0"/>
              <a:t>VERON KIERTÄMINEN (</a:t>
            </a:r>
            <a:r>
              <a:rPr lang="fi-FI" sz="2400" b="1" i="1" dirty="0" smtClean="0"/>
              <a:t>VML </a:t>
            </a:r>
            <a:r>
              <a:rPr lang="fi-FI" sz="2400" b="1" i="1" dirty="0"/>
              <a:t>28 §)</a:t>
            </a:r>
          </a:p>
          <a:p>
            <a:pPr>
              <a:defRPr/>
            </a:pPr>
            <a:endParaRPr lang="fi-FI" sz="2400" b="1" i="1" dirty="0"/>
          </a:p>
          <a:p>
            <a:pPr>
              <a:defRPr/>
            </a:pPr>
            <a:r>
              <a:rPr lang="fi-FI" sz="2400" b="1" i="1" dirty="0"/>
              <a:t>”Jos jollekin olosuhteelle tai toimenpiteelle on annettu sellainen oikeudellinen muoto, joka ei vastaa asian varsinaista luonnetta tai tarkoitusta, on verotusta toimitettaessa meneteltävä niin kuin asiassa olisi käytetty oikeaa muotoa.”</a:t>
            </a:r>
          </a:p>
          <a:p>
            <a:pPr>
              <a:defRPr/>
            </a:pP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4734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Yhtiömuodot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Henkilöyhtiöt:</a:t>
            </a:r>
          </a:p>
          <a:p>
            <a:pPr lvl="1"/>
            <a:r>
              <a:rPr lang="fi-FI" dirty="0" smtClean="0"/>
              <a:t>Avoin yhtiö</a:t>
            </a:r>
          </a:p>
          <a:p>
            <a:pPr lvl="1"/>
            <a:r>
              <a:rPr lang="fi-FI" dirty="0" smtClean="0"/>
              <a:t>Kommandiittiyhtiö</a:t>
            </a:r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r>
              <a:rPr lang="fi-FI" dirty="0" smtClean="0"/>
              <a:t>Pääomayhtiöt:</a:t>
            </a:r>
          </a:p>
          <a:p>
            <a:pPr lvl="1">
              <a:buFontTx/>
              <a:buChar char="-"/>
            </a:pPr>
            <a:r>
              <a:rPr lang="fi-FI" dirty="0" smtClean="0"/>
              <a:t>Osakeyhtiö</a:t>
            </a:r>
          </a:p>
        </p:txBody>
      </p:sp>
    </p:spTree>
    <p:extLst>
      <p:ext uri="{BB962C8B-B14F-4D97-AF65-F5344CB8AC3E}">
        <p14:creationId xmlns:p14="http://schemas.microsoft.com/office/powerpoint/2010/main" val="26444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Henkilöyhtiöt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2667000"/>
            <a:ext cx="6533728" cy="3733800"/>
          </a:xfrm>
        </p:spPr>
        <p:txBody>
          <a:bodyPr/>
          <a:lstStyle/>
          <a:p>
            <a:r>
              <a:rPr lang="fi-FI" dirty="0" smtClean="0"/>
              <a:t>Tulo verotetaan osakkaiden tulona</a:t>
            </a:r>
          </a:p>
          <a:p>
            <a:r>
              <a:rPr lang="fi-FI" dirty="0" smtClean="0"/>
              <a:t>Yksityisotot mahdollisia	</a:t>
            </a:r>
          </a:p>
          <a:p>
            <a:r>
              <a:rPr lang="fi-FI" dirty="0" smtClean="0"/>
              <a:t>Velkavastuu henkilökohtainen (rajaton)</a:t>
            </a:r>
          </a:p>
          <a:p>
            <a:r>
              <a:rPr lang="fi-FI" dirty="0" smtClean="0"/>
              <a:t>Koko omaisuus vakuutena</a:t>
            </a:r>
          </a:p>
          <a:p>
            <a:r>
              <a:rPr lang="fi-FI" dirty="0" smtClean="0"/>
              <a:t>Hallinto ja päätöksenteko ei järjestäytynyt</a:t>
            </a:r>
          </a:p>
          <a:p>
            <a:r>
              <a:rPr lang="fi-FI" dirty="0" smtClean="0"/>
              <a:t>Kirjanpitovelvollinen</a:t>
            </a:r>
          </a:p>
          <a:p>
            <a:r>
              <a:rPr lang="fi-FI" b="1" dirty="0" smtClean="0"/>
              <a:t>Soveltuu osakkaiden yhteiseksi yritysmuodoksi (esim. yhteisnavetta)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72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Osakeyhtiö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844824"/>
            <a:ext cx="6965776" cy="4555976"/>
          </a:xfrm>
        </p:spPr>
        <p:txBody>
          <a:bodyPr/>
          <a:lstStyle/>
          <a:p>
            <a:r>
              <a:rPr lang="fi-FI" dirty="0" smtClean="0"/>
              <a:t>Erillinen oikeushenkilö</a:t>
            </a:r>
          </a:p>
          <a:p>
            <a:r>
              <a:rPr lang="fi-FI" dirty="0" smtClean="0"/>
              <a:t>Vastaa omista varoistaan ja veloistaan (omistajan vastuu rajattu osakepääomaan)</a:t>
            </a:r>
          </a:p>
          <a:p>
            <a:r>
              <a:rPr lang="fi-FI" dirty="0" smtClean="0"/>
              <a:t>Oma hallinto (hallitus, yhtiökokous)</a:t>
            </a:r>
          </a:p>
          <a:p>
            <a:r>
              <a:rPr lang="fi-FI" dirty="0" smtClean="0"/>
              <a:t>Kirjanpitovelvollinen</a:t>
            </a:r>
          </a:p>
          <a:p>
            <a:r>
              <a:rPr lang="fi-FI" dirty="0" smtClean="0"/>
              <a:t>Varojen jako säädeltyä (ei yksityisottoja)</a:t>
            </a:r>
          </a:p>
          <a:p>
            <a:r>
              <a:rPr lang="fi-FI" dirty="0" smtClean="0"/>
              <a:t>Siirtohinnoittelu käypään arvoon	</a:t>
            </a:r>
          </a:p>
          <a:p>
            <a:r>
              <a:rPr lang="fi-FI" dirty="0" smtClean="0"/>
              <a:t>Tilintarkastus ( tase100 t€, lv 200 t€, &gt;3 </a:t>
            </a:r>
            <a:r>
              <a:rPr lang="fi-FI" dirty="0" err="1" smtClean="0"/>
              <a:t>työnt</a:t>
            </a:r>
            <a:r>
              <a:rPr lang="fi-FI" dirty="0" smtClean="0"/>
              <a:t>.)</a:t>
            </a:r>
          </a:p>
          <a:p>
            <a:r>
              <a:rPr lang="fi-FI" dirty="0" smtClean="0"/>
              <a:t>Raportointi kaupparekisteriin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2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Osakeyhtiön verotus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9672" y="2636912"/>
            <a:ext cx="7109792" cy="3733800"/>
          </a:xfrm>
        </p:spPr>
        <p:txBody>
          <a:bodyPr/>
          <a:lstStyle/>
          <a:p>
            <a:r>
              <a:rPr lang="fi-FI" dirty="0" smtClean="0"/>
              <a:t>Osakeyhtiö maksaa tuloksestaan yhteisöverokannan mukaisen veron (20,0 %)</a:t>
            </a:r>
          </a:p>
          <a:p>
            <a:r>
              <a:rPr lang="fi-FI" dirty="0" smtClean="0"/>
              <a:t>Osakas maksaa veron nostamistaan varoista</a:t>
            </a:r>
          </a:p>
          <a:p>
            <a:endParaRPr lang="fi-FI" dirty="0" smtClean="0"/>
          </a:p>
          <a:p>
            <a:r>
              <a:rPr lang="fi-FI" dirty="0" smtClean="0"/>
              <a:t>Maatalousosakeyhtiöt</a:t>
            </a:r>
          </a:p>
          <a:p>
            <a:r>
              <a:rPr lang="fi-FI" i="1" dirty="0" err="1" smtClean="0"/>
              <a:t>-Verotettava</a:t>
            </a:r>
            <a:r>
              <a:rPr lang="fi-FI" i="1" dirty="0" smtClean="0"/>
              <a:t> tulo lasketaan </a:t>
            </a:r>
            <a:r>
              <a:rPr lang="fi-FI" i="1" dirty="0" err="1" smtClean="0"/>
              <a:t>MVL:n</a:t>
            </a:r>
            <a:r>
              <a:rPr lang="fi-FI" i="1" dirty="0" smtClean="0"/>
              <a:t> mukaan</a:t>
            </a:r>
          </a:p>
          <a:p>
            <a:r>
              <a:rPr lang="fi-FI" i="1" dirty="0" smtClean="0"/>
              <a:t>-Tulos ja tase ilmoitetaan </a:t>
            </a:r>
            <a:r>
              <a:rPr lang="fi-FI" i="1" dirty="0" err="1" smtClean="0"/>
              <a:t>EVL:n</a:t>
            </a:r>
            <a:r>
              <a:rPr lang="fi-FI" i="1" dirty="0" smtClean="0"/>
              <a:t> mukaan</a:t>
            </a:r>
          </a:p>
          <a:p>
            <a:r>
              <a:rPr lang="fi-FI" i="1" dirty="0" smtClean="0"/>
              <a:t>-Osinko perustuu </a:t>
            </a:r>
            <a:r>
              <a:rPr lang="fi-FI" i="1" dirty="0"/>
              <a:t>M</a:t>
            </a:r>
            <a:r>
              <a:rPr lang="fi-FI" i="1" dirty="0" smtClean="0"/>
              <a:t>VL-tuloon ja taseeseen (?)	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7367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742384" cy="838200"/>
          </a:xfrm>
        </p:spPr>
        <p:txBody>
          <a:bodyPr/>
          <a:lstStyle/>
          <a:p>
            <a:r>
              <a:rPr lang="fi-FI" dirty="0" smtClean="0"/>
              <a:t>Yhtiöittämisen vaihtoehdot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86000" y="2132856"/>
            <a:ext cx="5867400" cy="4267944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1. Uuden yhtiön perustaminen</a:t>
            </a:r>
          </a:p>
          <a:p>
            <a:r>
              <a:rPr lang="fi-FI" dirty="0" smtClean="0"/>
              <a:t>- maatalouden toiminta loppuu ja siirtoarvot </a:t>
            </a:r>
            <a:r>
              <a:rPr lang="fi-FI" dirty="0" err="1" smtClean="0"/>
              <a:t>tuloutuvat</a:t>
            </a:r>
            <a:r>
              <a:rPr lang="fi-FI" dirty="0" smtClean="0"/>
              <a:t> (tulovero ja luovutusvoiton vero)</a:t>
            </a:r>
          </a:p>
          <a:p>
            <a:r>
              <a:rPr lang="fi-FI" dirty="0" smtClean="0"/>
              <a:t>- omaisuus myytävä käyvästä arvosta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 smtClean="0"/>
              <a:t>2. Toimintamuodon muutos</a:t>
            </a:r>
          </a:p>
          <a:p>
            <a:r>
              <a:rPr lang="fi-FI" dirty="0" smtClean="0"/>
              <a:t>- elinkeinotoiminta ei lopu, vain toiminnan muoto muuttuu</a:t>
            </a:r>
          </a:p>
          <a:p>
            <a:r>
              <a:rPr lang="fi-FI" dirty="0" smtClean="0"/>
              <a:t>- ei tuloveroseuraamusta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03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1149</Words>
  <Application>Microsoft Office PowerPoint</Application>
  <PresentationFormat>Näytössä katseltava diaesitys (4:3)</PresentationFormat>
  <Paragraphs>270</Paragraphs>
  <Slides>39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1" baseType="lpstr">
      <vt:lpstr>1_Oletusrakenne</vt:lpstr>
      <vt:lpstr>Aaltomuoto</vt:lpstr>
      <vt:lpstr>PowerPoint-esitys</vt:lpstr>
      <vt:lpstr>     Maatilan yhtiöittäminen toimintamuodon muutoksella    Seinäjoki 17.11.2015  Olavi Kuja-Lipasti, erityisasiantuntija, ProAgria Etelä-Pohjanmaa  </vt:lpstr>
      <vt:lpstr>Yhtiöittämisen tavoitteet</vt:lpstr>
      <vt:lpstr>PowerPoint-esitys</vt:lpstr>
      <vt:lpstr>Yhtiömuodot</vt:lpstr>
      <vt:lpstr>Henkilöyhtiöt</vt:lpstr>
      <vt:lpstr>Osakeyhtiö</vt:lpstr>
      <vt:lpstr>Osakeyhtiön verotus</vt:lpstr>
      <vt:lpstr>Yhtiöittämisen vaihtoehdot</vt:lpstr>
      <vt:lpstr>TVL 24§ toimintamuodon muutos</vt:lpstr>
      <vt:lpstr>Toimintamuodon muutos - siirtoarvot</vt:lpstr>
      <vt:lpstr>Toimintamuodon muutos - siirtoarvot</vt:lpstr>
      <vt:lpstr>Toimintamuodon muutos – siirtoarvot</vt:lpstr>
      <vt:lpstr>Toimintamuodon muutos - siirtoarvot</vt:lpstr>
      <vt:lpstr>Toimintamuodon muutos – rahavarat </vt:lpstr>
      <vt:lpstr>Toimintamuodon muutos- asuinrakennus</vt:lpstr>
      <vt:lpstr>Toimintamuodon muutos – metsän käsittely</vt:lpstr>
      <vt:lpstr>Verottajan ennakkoratkaisu</vt:lpstr>
      <vt:lpstr>Yhtiöittämisen kustannukset</vt:lpstr>
      <vt:lpstr>Varainsiirtoveron peruste</vt:lpstr>
      <vt:lpstr>Varainsiirtoveron peruste</vt:lpstr>
      <vt:lpstr>Vapautus varainsiirtoverosta</vt:lpstr>
      <vt:lpstr>Yhtiöittämisen kustannukset</vt:lpstr>
      <vt:lpstr>Yhtiöittämisen kustannukset</vt:lpstr>
      <vt:lpstr>Yhtiöittämisen kustannukset</vt:lpstr>
      <vt:lpstr>Yhtiöittämisen kustannukset</vt:lpstr>
      <vt:lpstr>Yhtiöittämisen jälkeen</vt:lpstr>
      <vt:lpstr>Oy maatilan kirjanpito</vt:lpstr>
      <vt:lpstr>Yhtiöittämisen taloudellinen tarkastelu</vt:lpstr>
      <vt:lpstr>Verosäästöt</vt:lpstr>
      <vt:lpstr>Yhtiöittämisen kustannukset </vt:lpstr>
      <vt:lpstr>Varojen nosto oy:stä</vt:lpstr>
      <vt:lpstr>Ansiotulon vero 2015</vt:lpstr>
      <vt:lpstr>Oy:n ja osakkaan verotus </vt:lpstr>
      <vt:lpstr>Osinko </vt:lpstr>
      <vt:lpstr>Varojen nostotarve</vt:lpstr>
      <vt:lpstr>Yhtiöittämisen vaiheet</vt:lpstr>
      <vt:lpstr>Yhtiöittämisen vaiheet</vt:lpstr>
      <vt:lpstr>KIITOS MIELENKIINNOSTA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Olavi Kuja-Lipasti</dc:creator>
  <cp:lastModifiedBy>Pihlaja Kaisa</cp:lastModifiedBy>
  <cp:revision>116</cp:revision>
  <dcterms:created xsi:type="dcterms:W3CDTF">2013-04-09T15:08:41Z</dcterms:created>
  <dcterms:modified xsi:type="dcterms:W3CDTF">2015-11-18T08:47:34Z</dcterms:modified>
</cp:coreProperties>
</file>